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82" r:id="rId2"/>
  </p:sldMasterIdLst>
  <p:notesMasterIdLst>
    <p:notesMasterId r:id="rId22"/>
  </p:notesMasterIdLst>
  <p:sldIdLst>
    <p:sldId id="256" r:id="rId3"/>
    <p:sldId id="302" r:id="rId4"/>
    <p:sldId id="303" r:id="rId5"/>
    <p:sldId id="286" r:id="rId6"/>
    <p:sldId id="287" r:id="rId7"/>
    <p:sldId id="288" r:id="rId8"/>
    <p:sldId id="289" r:id="rId9"/>
    <p:sldId id="290" r:id="rId10"/>
    <p:sldId id="291" r:id="rId11"/>
    <p:sldId id="294" r:id="rId12"/>
    <p:sldId id="30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5" r:id="rId21"/>
  </p:sldIdLst>
  <p:sldSz cx="16002000" cy="9004300"/>
  <p:notesSz cx="16002000" cy="9004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47" autoAdjust="0"/>
  </p:normalViewPr>
  <p:slideViewPr>
    <p:cSldViewPr>
      <p:cViewPr>
        <p:scale>
          <a:sx n="37" d="100"/>
          <a:sy n="37" d="100"/>
        </p:scale>
        <p:origin x="-1404" y="-3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374" y="-84"/>
      </p:cViewPr>
      <p:guideLst>
        <p:guide orient="horz" pos="2836"/>
        <p:guide pos="504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Направленность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Художественная</c:v>
                </c:pt>
                <c:pt idx="1">
                  <c:v>Техническая</c:v>
                </c:pt>
                <c:pt idx="2">
                  <c:v>Физкультурно-спортивная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0.61000000000000021</c:v>
                </c:pt>
                <c:pt idx="1">
                  <c:v>0.4900000000000001</c:v>
                </c:pt>
                <c:pt idx="2">
                  <c:v>0.22000000000000006</c:v>
                </c:pt>
              </c:numCache>
            </c:numRef>
          </c:val>
        </c:ser>
        <c:gapWidth val="75"/>
        <c:gapDepth val="75"/>
        <c:shape val="cylinder"/>
        <c:axId val="130398848"/>
        <c:axId val="131422848"/>
        <c:axId val="0"/>
      </c:bar3DChart>
      <c:catAx>
        <c:axId val="1303988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31422848"/>
        <c:crosses val="autoZero"/>
        <c:auto val="1"/>
        <c:lblAlgn val="ctr"/>
        <c:lblOffset val="100"/>
      </c:catAx>
      <c:valAx>
        <c:axId val="131422848"/>
        <c:scaling>
          <c:orientation val="minMax"/>
        </c:scaling>
        <c:axPos val="l"/>
        <c:majorGridlines/>
        <c:minorGridlines/>
        <c:numFmt formatCode="0%" sourceLinked="1"/>
        <c:tickLblPos val="nextTo"/>
        <c:crossAx val="130398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719039707192573"/>
          <c:y val="2.3845263815365108E-3"/>
          <c:w val="0.2353784102675239"/>
          <c:h val="6.9352979122083117E-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93420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9064625" y="0"/>
            <a:ext cx="6934200" cy="450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2A53A-F2A9-41F7-8C24-7FC62E6DA4E3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000625" y="674688"/>
            <a:ext cx="6000750" cy="3376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600200" y="4276725"/>
            <a:ext cx="12801600" cy="405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551863"/>
            <a:ext cx="6934200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9064625" y="8551863"/>
            <a:ext cx="6934200" cy="450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078CD-3675-40C5-9B85-3605CCE38E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78CD-3675-40C5-9B85-3605CCE38EB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8C3FA-333B-432D-844A-3A1228F53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73621"/>
            <a:ext cx="12001500" cy="3134830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9D4D43-F4C9-4929-A20B-57B851DDE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729343"/>
            <a:ext cx="12001500" cy="217395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0121" indent="0" algn="ctr">
              <a:buNone/>
              <a:defRPr sz="2600"/>
            </a:lvl2pPr>
            <a:lvl3pPr marL="1200241" indent="0" algn="ctr">
              <a:buNone/>
              <a:defRPr sz="2400"/>
            </a:lvl3pPr>
            <a:lvl4pPr marL="1800362" indent="0" algn="ctr">
              <a:buNone/>
              <a:defRPr sz="2100"/>
            </a:lvl4pPr>
            <a:lvl5pPr marL="2400483" indent="0" algn="ctr">
              <a:buNone/>
              <a:defRPr sz="2100"/>
            </a:lvl5pPr>
            <a:lvl6pPr marL="3000604" indent="0" algn="ctr">
              <a:buNone/>
              <a:defRPr sz="2100"/>
            </a:lvl6pPr>
            <a:lvl7pPr marL="3600724" indent="0" algn="ctr">
              <a:buNone/>
              <a:defRPr sz="2100"/>
            </a:lvl7pPr>
            <a:lvl8pPr marL="4200845" indent="0" algn="ctr">
              <a:buNone/>
              <a:defRPr sz="2100"/>
            </a:lvl8pPr>
            <a:lvl9pPr marL="4800966" indent="0" algn="ctr">
              <a:buNone/>
              <a:defRPr sz="21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214D59-FF52-4BCF-B080-51796DBE9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FE84BB-DAEE-4711-9F3B-817253D9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464268-5FE7-42D6-ACC6-CDBFAA59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70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E09218-1024-45FD-BB93-9AE2F19E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4C9E81F-CB53-4343-B253-5B4EA5637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136ECF5-F914-4415-AED4-64C01E79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4F7DF1-8B5E-4CC6-A266-58B71714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2C76F3-2BA7-4471-A85C-2CFC096E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33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6BBE766-D3B7-43F9-B118-F722A3CFD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51431" y="479396"/>
            <a:ext cx="3450431" cy="76307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4EE963-6AA5-405A-8EFE-1AC43DC7B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7" y="479396"/>
            <a:ext cx="10151269" cy="763072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89163B-7815-469D-9905-2E787BAC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2A7D45-78E7-4C98-A142-CAEDA18A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C91263-9570-4CD1-9226-B9D21955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752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2506980" y="472533"/>
            <a:ext cx="12961620" cy="1932923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2506980" y="2429065"/>
            <a:ext cx="12961620" cy="2301099"/>
          </a:xfrm>
        </p:spPr>
        <p:txBody>
          <a:bodyPr tIns="0"/>
          <a:lstStyle>
            <a:lvl1pPr marL="42865" indent="0" algn="l">
              <a:buNone/>
              <a:defRPr sz="41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714421" indent="0" algn="ctr">
              <a:buNone/>
            </a:lvl2pPr>
            <a:lvl3pPr marL="1428841" indent="0" algn="ctr">
              <a:buNone/>
            </a:lvl3pPr>
            <a:lvl4pPr marL="2143262" indent="0" algn="ctr">
              <a:buNone/>
            </a:lvl4pPr>
            <a:lvl5pPr marL="2857683" indent="0" algn="ctr">
              <a:buNone/>
            </a:lvl5pPr>
            <a:lvl6pPr marL="3572104" indent="0" algn="ctr">
              <a:buNone/>
            </a:lvl6pPr>
            <a:lvl7pPr marL="4286524" indent="0" algn="ctr">
              <a:buNone/>
            </a:lvl7pPr>
            <a:lvl8pPr marL="5000945" indent="0" algn="ctr">
              <a:buNone/>
            </a:lvl8pPr>
            <a:lvl9pPr marL="5715366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612508" y="1856270"/>
            <a:ext cx="368046" cy="27613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025058" y="1765956"/>
            <a:ext cx="112014" cy="8404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95058" y="-71"/>
            <a:ext cx="12001500" cy="900437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186" y="3414131"/>
            <a:ext cx="11201400" cy="3001433"/>
          </a:xfrm>
        </p:spPr>
        <p:txBody>
          <a:bodyPr anchor="t"/>
          <a:lstStyle>
            <a:lvl1pPr algn="l">
              <a:lnSpc>
                <a:spcPts val="7032"/>
              </a:lnSpc>
              <a:buNone/>
              <a:defRPr sz="63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2186" y="1400669"/>
            <a:ext cx="11201400" cy="1982196"/>
          </a:xfrm>
        </p:spPr>
        <p:txBody>
          <a:bodyPr anchor="b"/>
          <a:lstStyle>
            <a:lvl1pPr marL="28577" indent="0">
              <a:lnSpc>
                <a:spcPts val="3594"/>
              </a:lnSpc>
              <a:spcBef>
                <a:spcPts val="0"/>
              </a:spcBef>
              <a:buNone/>
              <a:defRPr sz="31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4000500" y="0"/>
            <a:ext cx="133350" cy="900437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3801562" y="3695539"/>
            <a:ext cx="368046" cy="27613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4214112" y="3605226"/>
            <a:ext cx="112014" cy="8404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314" y="360172"/>
            <a:ext cx="13121640" cy="1500717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2314" y="2000956"/>
            <a:ext cx="6400800" cy="6122924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233154" y="2000956"/>
            <a:ext cx="6400800" cy="6122924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6775330"/>
            <a:ext cx="14401800" cy="1500717"/>
          </a:xfrm>
        </p:spPr>
        <p:txBody>
          <a:bodyPr anchor="ctr"/>
          <a:lstStyle>
            <a:lvl1pPr algn="ctr">
              <a:defRPr sz="70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431017"/>
            <a:ext cx="7040880" cy="840401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100019" indent="0" algn="l">
              <a:lnSpc>
                <a:spcPct val="100000"/>
              </a:lnSpc>
              <a:spcBef>
                <a:spcPts val="156"/>
              </a:spcBef>
              <a:buNone/>
              <a:defRPr sz="3000" b="0">
                <a:solidFill>
                  <a:schemeClr val="tx1"/>
                </a:solidFill>
              </a:defRPr>
            </a:lvl1pPr>
            <a:lvl2pPr>
              <a:buNone/>
              <a:defRPr sz="3100" b="1"/>
            </a:lvl2pPr>
            <a:lvl3pPr>
              <a:buNone/>
              <a:defRPr sz="28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8161020" y="431017"/>
            <a:ext cx="7040880" cy="840401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100019" indent="0" algn="l">
              <a:lnSpc>
                <a:spcPct val="100000"/>
              </a:lnSpc>
              <a:spcBef>
                <a:spcPts val="156"/>
              </a:spcBef>
              <a:buNone/>
              <a:defRPr sz="3000" b="0">
                <a:solidFill>
                  <a:schemeClr val="tx1"/>
                </a:solidFill>
              </a:defRPr>
            </a:lvl1pPr>
            <a:lvl2pPr>
              <a:buNone/>
              <a:defRPr sz="3100" b="1"/>
            </a:lvl2pPr>
            <a:lvl3pPr>
              <a:buNone/>
              <a:defRPr sz="28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0100" y="1272702"/>
            <a:ext cx="7040880" cy="540258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614402" indent="-428652">
              <a:lnSpc>
                <a:spcPct val="100000"/>
              </a:lnSpc>
              <a:spcBef>
                <a:spcPts val="1094"/>
              </a:spcBef>
              <a:defRPr sz="3800"/>
            </a:lvl1pPr>
            <a:lvl2pPr>
              <a:lnSpc>
                <a:spcPct val="100000"/>
              </a:lnSpc>
              <a:spcBef>
                <a:spcPts val="1094"/>
              </a:spcBef>
              <a:defRPr sz="3100"/>
            </a:lvl2pPr>
            <a:lvl3pPr>
              <a:lnSpc>
                <a:spcPct val="100000"/>
              </a:lnSpc>
              <a:spcBef>
                <a:spcPts val="1094"/>
              </a:spcBef>
              <a:defRPr sz="2800"/>
            </a:lvl3pPr>
            <a:lvl4pPr>
              <a:lnSpc>
                <a:spcPct val="100000"/>
              </a:lnSpc>
              <a:spcBef>
                <a:spcPts val="1094"/>
              </a:spcBef>
              <a:defRPr sz="2500"/>
            </a:lvl4pPr>
            <a:lvl5pPr>
              <a:lnSpc>
                <a:spcPct val="100000"/>
              </a:lnSpc>
              <a:spcBef>
                <a:spcPts val="1094"/>
              </a:spcBef>
              <a:defRPr sz="2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8161020" y="1272702"/>
            <a:ext cx="7040880" cy="540258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614402" indent="-428652">
              <a:lnSpc>
                <a:spcPct val="100000"/>
              </a:lnSpc>
              <a:spcBef>
                <a:spcPts val="1094"/>
              </a:spcBef>
              <a:defRPr sz="3800"/>
            </a:lvl1pPr>
            <a:lvl2pPr>
              <a:lnSpc>
                <a:spcPct val="100000"/>
              </a:lnSpc>
              <a:spcBef>
                <a:spcPts val="1094"/>
              </a:spcBef>
              <a:defRPr sz="3100"/>
            </a:lvl2pPr>
            <a:lvl3pPr>
              <a:lnSpc>
                <a:spcPct val="100000"/>
              </a:lnSpc>
              <a:spcBef>
                <a:spcPts val="1094"/>
              </a:spcBef>
              <a:defRPr sz="2800"/>
            </a:lvl3pPr>
            <a:lvl4pPr>
              <a:lnSpc>
                <a:spcPct val="100000"/>
              </a:lnSpc>
              <a:spcBef>
                <a:spcPts val="1094"/>
              </a:spcBef>
              <a:defRPr sz="2500"/>
            </a:lvl4pPr>
            <a:lvl5pPr>
              <a:lnSpc>
                <a:spcPct val="100000"/>
              </a:lnSpc>
              <a:spcBef>
                <a:spcPts val="1094"/>
              </a:spcBef>
              <a:defRPr sz="2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314" y="360172"/>
            <a:ext cx="13121640" cy="1500717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6222" y="0"/>
            <a:ext cx="14225778" cy="90043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776222" y="-71"/>
            <a:ext cx="128016" cy="900437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284621"/>
            <a:ext cx="6667500" cy="1525729"/>
          </a:xfrm>
          <a:ln>
            <a:noFill/>
          </a:ln>
        </p:spPr>
        <p:txBody>
          <a:bodyPr anchor="b"/>
          <a:lstStyle>
            <a:lvl1pPr algn="l">
              <a:lnSpc>
                <a:spcPts val="3125"/>
              </a:lnSpc>
              <a:buNone/>
              <a:defRPr sz="34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00100" y="1847291"/>
            <a:ext cx="6667500" cy="917105"/>
          </a:xfrm>
        </p:spPr>
        <p:txBody>
          <a:bodyPr/>
          <a:lstStyle>
            <a:lvl1pPr marL="71442" indent="0">
              <a:lnSpc>
                <a:spcPct val="100000"/>
              </a:lnSpc>
              <a:spcBef>
                <a:spcPts val="0"/>
              </a:spcBef>
              <a:buNone/>
              <a:defRPr sz="2200"/>
            </a:lvl1pPr>
            <a:lvl2pPr>
              <a:buNone/>
              <a:defRPr sz="1900"/>
            </a:lvl2pPr>
            <a:lvl3pPr>
              <a:buNone/>
              <a:defRPr sz="1600"/>
            </a:lvl3pPr>
            <a:lvl4pPr>
              <a:buNone/>
              <a:defRPr sz="1400"/>
            </a:lvl4pPr>
            <a:lvl5pPr>
              <a:buNone/>
              <a:defRPr sz="14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00100" y="2801339"/>
            <a:ext cx="14268450" cy="5242087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DB7BAC-1282-416A-A600-461068498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12FB744-CF9D-45DC-A3F3-421CE3D82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ABE3D5-57D4-427D-BAC0-383795CA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1DDF89-310F-4E51-AF4C-A1019465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B5A42F-F741-4FC9-B223-0142719A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11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2068" y="1400669"/>
            <a:ext cx="4800600" cy="2601242"/>
          </a:xfrm>
        </p:spPr>
        <p:txBody>
          <a:bodyPr anchor="b">
            <a:noAutofit/>
          </a:bodyPr>
          <a:lstStyle>
            <a:lvl1pPr algn="l">
              <a:buNone/>
              <a:defRPr sz="33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33500" y="1400669"/>
            <a:ext cx="8001000" cy="6002867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42884" tIns="428652" rIns="142884" bIns="71442" rtlCol="0" anchor="t">
            <a:normAutofit/>
          </a:bodyPr>
          <a:lstStyle>
            <a:extLst/>
          </a:lstStyle>
          <a:p>
            <a:pPr marL="0" indent="-442941" algn="l" rtl="0" eaLnBrk="1" latinLnBrk="0" hangingPunct="1">
              <a:lnSpc>
                <a:spcPts val="4688"/>
              </a:lnSpc>
              <a:spcBef>
                <a:spcPts val="93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5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66850" y="1500721"/>
            <a:ext cx="7734300" cy="4614449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42884" tIns="428652" anchor="t"/>
          <a:lstStyle>
            <a:lvl1pPr marL="0" indent="0" algn="l" eaLnBrk="1" latinLnBrk="0" hangingPunct="1">
              <a:buNone/>
              <a:defRPr sz="50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694269" y="1253015"/>
            <a:ext cx="1200150" cy="26825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8756417" y="1229966"/>
            <a:ext cx="1136142" cy="26825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66850" y="6303010"/>
            <a:ext cx="7734300" cy="1000478"/>
          </a:xfr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>
                <a:solidFill>
                  <a:srgbClr val="777777"/>
                </a:solidFill>
              </a:defRPr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001500" y="360591"/>
            <a:ext cx="3200400" cy="7682836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50" y="360593"/>
            <a:ext cx="9734550" cy="768283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A56083-F6C4-4042-BE33-01C0C06F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3" y="2244823"/>
            <a:ext cx="13801725" cy="3745538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FED895-F759-4CEB-89E5-A2AD5495D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803" y="6025796"/>
            <a:ext cx="13801725" cy="196969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012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024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03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4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6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7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84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9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D4EB95-1CEE-45BE-9E74-93B13E26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D954EE-7ADF-49B5-90A5-8A49718A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DE77DF-2F1C-4038-851E-FE31E07C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26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34D7CD-12D9-4382-813B-C5848D36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AB2B143-3C0D-4126-B95F-E6DC1B881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396978"/>
            <a:ext cx="6800850" cy="57131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9064F13-53F1-4511-8442-6A0863527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1013" y="2396978"/>
            <a:ext cx="6800850" cy="57131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F4D0F3F-8CE8-48F3-945D-23F3F8AC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9917D51-FD7F-4527-8E10-3B4CC078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2487A7C-2ECF-4204-858B-B675367F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26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2E5DDD-2FB3-4BA3-8FEB-EA1A5E21D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479396"/>
            <a:ext cx="13801725" cy="17404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97E0B8-79B0-425F-A399-30FC0382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223" y="2207305"/>
            <a:ext cx="6769595" cy="108176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121" indent="0">
              <a:buNone/>
              <a:defRPr sz="2600" b="1"/>
            </a:lvl2pPr>
            <a:lvl3pPr marL="1200241" indent="0">
              <a:buNone/>
              <a:defRPr sz="2400" b="1"/>
            </a:lvl3pPr>
            <a:lvl4pPr marL="1800362" indent="0">
              <a:buNone/>
              <a:defRPr sz="2100" b="1"/>
            </a:lvl4pPr>
            <a:lvl5pPr marL="2400483" indent="0">
              <a:buNone/>
              <a:defRPr sz="2100" b="1"/>
            </a:lvl5pPr>
            <a:lvl6pPr marL="3000604" indent="0">
              <a:buNone/>
              <a:defRPr sz="2100" b="1"/>
            </a:lvl6pPr>
            <a:lvl7pPr marL="3600724" indent="0">
              <a:buNone/>
              <a:defRPr sz="2100" b="1"/>
            </a:lvl7pPr>
            <a:lvl8pPr marL="4200845" indent="0">
              <a:buNone/>
              <a:defRPr sz="2100" b="1"/>
            </a:lvl8pPr>
            <a:lvl9pPr marL="480096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62B8BE5-D48F-41F2-BAD0-8F8148C5A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223" y="3289070"/>
            <a:ext cx="6769595" cy="48377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8C96D54-AC16-408A-9BB5-84AF75F96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01013" y="2207305"/>
            <a:ext cx="6802934" cy="108176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0121" indent="0">
              <a:buNone/>
              <a:defRPr sz="2600" b="1"/>
            </a:lvl2pPr>
            <a:lvl3pPr marL="1200241" indent="0">
              <a:buNone/>
              <a:defRPr sz="2400" b="1"/>
            </a:lvl3pPr>
            <a:lvl4pPr marL="1800362" indent="0">
              <a:buNone/>
              <a:defRPr sz="2100" b="1"/>
            </a:lvl4pPr>
            <a:lvl5pPr marL="2400483" indent="0">
              <a:buNone/>
              <a:defRPr sz="2100" b="1"/>
            </a:lvl5pPr>
            <a:lvl6pPr marL="3000604" indent="0">
              <a:buNone/>
              <a:defRPr sz="2100" b="1"/>
            </a:lvl6pPr>
            <a:lvl7pPr marL="3600724" indent="0">
              <a:buNone/>
              <a:defRPr sz="2100" b="1"/>
            </a:lvl7pPr>
            <a:lvl8pPr marL="4200845" indent="0">
              <a:buNone/>
              <a:defRPr sz="2100" b="1"/>
            </a:lvl8pPr>
            <a:lvl9pPr marL="4800966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FDB049B-ADBE-428B-9A04-768103CF8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01013" y="3289070"/>
            <a:ext cx="6802934" cy="48377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A6EF308-7BD7-412D-ADB0-18DD1C494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9D3AB0B-3794-4518-B875-9350FDF6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41801D3-A05E-4292-8347-8FF50B55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658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B1F575-2BFF-4EA9-BD48-C2DE07DA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1932D6A-56B6-408E-A961-70FC1C40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962523D-B45A-45F4-8BAF-B51116C5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2F97E6-BB38-4090-B9BF-0852A155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04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343193-A325-4342-94DE-FB0C51CB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90D2E58-9910-4805-9A60-09EC3B9B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4CD9D52-BE84-454F-8C13-B2D8A855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90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397555-E37F-4C38-A781-63BD5B86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287"/>
            <a:ext cx="5161061" cy="210100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37EE79-ADBD-48EC-9C6F-979BC7E07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34" y="1296453"/>
            <a:ext cx="8101013" cy="639888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8145E6-6433-492A-9EBF-260C594E5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1290"/>
            <a:ext cx="5161061" cy="5004474"/>
          </a:xfrm>
        </p:spPr>
        <p:txBody>
          <a:bodyPr/>
          <a:lstStyle>
            <a:lvl1pPr marL="0" indent="0">
              <a:buNone/>
              <a:defRPr sz="2100"/>
            </a:lvl1pPr>
            <a:lvl2pPr marL="600121" indent="0">
              <a:buNone/>
              <a:defRPr sz="1800"/>
            </a:lvl2pPr>
            <a:lvl3pPr marL="1200241" indent="0">
              <a:buNone/>
              <a:defRPr sz="1600"/>
            </a:lvl3pPr>
            <a:lvl4pPr marL="1800362" indent="0">
              <a:buNone/>
              <a:defRPr sz="1300"/>
            </a:lvl4pPr>
            <a:lvl5pPr marL="2400483" indent="0">
              <a:buNone/>
              <a:defRPr sz="1300"/>
            </a:lvl5pPr>
            <a:lvl6pPr marL="3000604" indent="0">
              <a:buNone/>
              <a:defRPr sz="1300"/>
            </a:lvl6pPr>
            <a:lvl7pPr marL="3600724" indent="0">
              <a:buNone/>
              <a:defRPr sz="1300"/>
            </a:lvl7pPr>
            <a:lvl8pPr marL="4200845" indent="0">
              <a:buNone/>
              <a:defRPr sz="1300"/>
            </a:lvl8pPr>
            <a:lvl9pPr marL="4800966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9886135-982B-4533-ADBE-9C15443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352BD8-3651-4847-AAD7-F60A1379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5C11FFB-83C3-43B8-A663-33C1505D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213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79FDB9-166C-4CB4-99AA-FD0A826A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0287"/>
            <a:ext cx="5161061" cy="2101003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5FEF1A8-E72E-42C8-B20C-F14C9F047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2934" y="1296453"/>
            <a:ext cx="8101013" cy="6398889"/>
          </a:xfrm>
        </p:spPr>
        <p:txBody>
          <a:bodyPr/>
          <a:lstStyle>
            <a:lvl1pPr marL="0" indent="0">
              <a:buNone/>
              <a:defRPr sz="4200"/>
            </a:lvl1pPr>
            <a:lvl2pPr marL="600121" indent="0">
              <a:buNone/>
              <a:defRPr sz="3700"/>
            </a:lvl2pPr>
            <a:lvl3pPr marL="1200241" indent="0">
              <a:buNone/>
              <a:defRPr sz="3200"/>
            </a:lvl3pPr>
            <a:lvl4pPr marL="1800362" indent="0">
              <a:buNone/>
              <a:defRPr sz="2600"/>
            </a:lvl4pPr>
            <a:lvl5pPr marL="2400483" indent="0">
              <a:buNone/>
              <a:defRPr sz="2600"/>
            </a:lvl5pPr>
            <a:lvl6pPr marL="3000604" indent="0">
              <a:buNone/>
              <a:defRPr sz="2600"/>
            </a:lvl6pPr>
            <a:lvl7pPr marL="3600724" indent="0">
              <a:buNone/>
              <a:defRPr sz="2600"/>
            </a:lvl7pPr>
            <a:lvl8pPr marL="4200845" indent="0">
              <a:buNone/>
              <a:defRPr sz="2600"/>
            </a:lvl8pPr>
            <a:lvl9pPr marL="4800966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1993F5-9B09-42FE-8EDB-C07D9CF67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01290"/>
            <a:ext cx="5161061" cy="5004474"/>
          </a:xfrm>
        </p:spPr>
        <p:txBody>
          <a:bodyPr/>
          <a:lstStyle>
            <a:lvl1pPr marL="0" indent="0">
              <a:buNone/>
              <a:defRPr sz="2100"/>
            </a:lvl1pPr>
            <a:lvl2pPr marL="600121" indent="0">
              <a:buNone/>
              <a:defRPr sz="1800"/>
            </a:lvl2pPr>
            <a:lvl3pPr marL="1200241" indent="0">
              <a:buNone/>
              <a:defRPr sz="1600"/>
            </a:lvl3pPr>
            <a:lvl4pPr marL="1800362" indent="0">
              <a:buNone/>
              <a:defRPr sz="1300"/>
            </a:lvl4pPr>
            <a:lvl5pPr marL="2400483" indent="0">
              <a:buNone/>
              <a:defRPr sz="1300"/>
            </a:lvl5pPr>
            <a:lvl6pPr marL="3000604" indent="0">
              <a:buNone/>
              <a:defRPr sz="1300"/>
            </a:lvl6pPr>
            <a:lvl7pPr marL="3600724" indent="0">
              <a:buNone/>
              <a:defRPr sz="1300"/>
            </a:lvl7pPr>
            <a:lvl8pPr marL="4200845" indent="0">
              <a:buNone/>
              <a:defRPr sz="1300"/>
            </a:lvl8pPr>
            <a:lvl9pPr marL="4800966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F91A704-782E-447F-A6FA-1AA65477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3508F9D-5273-44A5-8E88-2055A3D4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EC14C2-0457-420E-B75C-E874AAC0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05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85FFD3-6ACD-43C8-B132-47D932885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79396"/>
            <a:ext cx="13801725" cy="1740415"/>
          </a:xfrm>
          <a:prstGeom prst="rect">
            <a:avLst/>
          </a:prstGeom>
        </p:spPr>
        <p:txBody>
          <a:bodyPr vert="horz" lIns="120024" tIns="60012" rIns="120024" bIns="6001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78FD4F-97CF-4B12-ABC6-FEEA57DF6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396978"/>
            <a:ext cx="13801725" cy="5713146"/>
          </a:xfrm>
          <a:prstGeom prst="rect">
            <a:avLst/>
          </a:prstGeom>
        </p:spPr>
        <p:txBody>
          <a:bodyPr vert="horz" lIns="120024" tIns="60012" rIns="120024" bIns="6001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FE290C-DFDE-4DC9-9E32-E274ABFD2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345653"/>
            <a:ext cx="3600450" cy="479396"/>
          </a:xfrm>
          <a:prstGeom prst="rect">
            <a:avLst/>
          </a:prstGeom>
        </p:spPr>
        <p:txBody>
          <a:bodyPr vert="horz" lIns="120024" tIns="60012" rIns="120024" bIns="6001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241"/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00241"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FC3BE4-0E28-4041-A596-5CEAD7EB9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0663" y="8345653"/>
            <a:ext cx="5400675" cy="479396"/>
          </a:xfrm>
          <a:prstGeom prst="rect">
            <a:avLst/>
          </a:prstGeom>
        </p:spPr>
        <p:txBody>
          <a:bodyPr vert="horz" lIns="120024" tIns="60012" rIns="120024" bIns="600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2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B95D87-5BA5-4E5F-A8C0-115996F1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413" y="8345653"/>
            <a:ext cx="3600450" cy="479396"/>
          </a:xfrm>
          <a:prstGeom prst="rect">
            <a:avLst/>
          </a:prstGeom>
        </p:spPr>
        <p:txBody>
          <a:bodyPr vert="horz" lIns="120024" tIns="60012" rIns="120024" bIns="6001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241"/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002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9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200241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60" indent="-300060" algn="l" defTabSz="1200241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0181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0302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0423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543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0664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785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0905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01026" indent="-300060" algn="l" defTabSz="1200241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121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241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362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0483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0604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724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0845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0966" algn="l" defTabSz="12002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427871" y="-1071275"/>
            <a:ext cx="2868052" cy="2151798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95429" y="27707"/>
            <a:ext cx="2978834" cy="2234914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320043" y="1385277"/>
            <a:ext cx="1970005" cy="144770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772529" y="-71"/>
            <a:ext cx="14229472" cy="900437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2314" y="360589"/>
            <a:ext cx="13121640" cy="1500717"/>
          </a:xfrm>
          <a:prstGeom prst="rect">
            <a:avLst/>
          </a:prstGeom>
        </p:spPr>
        <p:txBody>
          <a:bodyPr lIns="142884" tIns="71442" rIns="142884" bIns="71442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512314" y="1900908"/>
            <a:ext cx="13121640" cy="6303010"/>
          </a:xfrm>
          <a:prstGeom prst="rect">
            <a:avLst/>
          </a:prstGeom>
        </p:spPr>
        <p:txBody>
          <a:bodyPr lIns="142884" tIns="71442" rIns="142884" bIns="71442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6267450" y="8278953"/>
            <a:ext cx="3733800" cy="625299"/>
          </a:xfrm>
          <a:prstGeom prst="rect">
            <a:avLst/>
          </a:prstGeom>
        </p:spPr>
        <p:txBody>
          <a:bodyPr lIns="142884" tIns="71442" rIns="142884" bIns="71442" anchor="b"/>
          <a:lstStyle>
            <a:lvl1pPr algn="r" eaLnBrk="1" latinLnBrk="0" hangingPunct="1">
              <a:defRPr kumimoji="0" sz="1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defTabSz="1200241"/>
            <a:fld id="{B47D119C-1F55-4A55-83EC-15647503AC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00241"/>
              <a:t>07.12.2020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10001250" y="8278953"/>
            <a:ext cx="5067300" cy="625299"/>
          </a:xfrm>
          <a:prstGeom prst="rect">
            <a:avLst/>
          </a:prstGeom>
        </p:spPr>
        <p:txBody>
          <a:bodyPr lIns="142884" tIns="71442" rIns="142884" bIns="71442" anchor="b"/>
          <a:lstStyle>
            <a:lvl1pPr eaLnBrk="1" latinLnBrk="0" hangingPunct="1">
              <a:defRPr kumimoji="0" sz="1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defTabSz="120024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5073884" y="8278953"/>
            <a:ext cx="800100" cy="625299"/>
          </a:xfrm>
          <a:prstGeom prst="rect">
            <a:avLst/>
          </a:prstGeom>
        </p:spPr>
        <p:txBody>
          <a:bodyPr lIns="142884" tIns="71442" rIns="142884" bIns="71442" anchor="b"/>
          <a:lstStyle>
            <a:lvl1pPr algn="ctr" eaLnBrk="1" latinLnBrk="0" hangingPunct="1">
              <a:defRPr kumimoji="0" sz="1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defTabSz="1200241"/>
            <a:fld id="{71474A91-710F-4D0D-A9DF-519CB9931E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0024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776222" y="-71"/>
            <a:ext cx="128016" cy="9004371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2884" tIns="71442" rIns="142884" bIns="7144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rtl="0" eaLnBrk="1" latinLnBrk="0" hangingPunct="1">
        <a:spcBef>
          <a:spcPct val="0"/>
        </a:spcBef>
        <a:buNone/>
        <a:defRPr kumimoji="0" sz="67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71537" indent="-442941" algn="l" rtl="0" eaLnBrk="1" latinLnBrk="0" hangingPunct="1">
        <a:lnSpc>
          <a:spcPct val="100000"/>
        </a:lnSpc>
        <a:spcBef>
          <a:spcPts val="938"/>
        </a:spcBef>
        <a:buClr>
          <a:schemeClr val="accent1"/>
        </a:buClr>
        <a:buSzPct val="80000"/>
        <a:buFont typeface="Wingdings 2"/>
        <a:buChar char=""/>
        <a:defRPr kumimoji="0"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000189" indent="-371499" algn="l" rtl="0" eaLnBrk="1" latinLnBrk="0" hangingPunct="1">
        <a:lnSpc>
          <a:spcPct val="100000"/>
        </a:lnSpc>
        <a:spcBef>
          <a:spcPts val="859"/>
        </a:spcBef>
        <a:buClr>
          <a:schemeClr val="accent1"/>
        </a:buClr>
        <a:buFont typeface="Verdana"/>
        <a:buChar char="◦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385976" indent="-35721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610" indent="-27148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028955" indent="-285768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2357588" indent="-285768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2686222" indent="-285768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3000567" indent="-285768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3329201" indent="-285768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14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288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1432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8576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5721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865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0009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7153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asurso.ru/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hyperlink" Target="https://asurso.ru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6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002000" cy="8987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05000" y="4273550"/>
            <a:ext cx="1316812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r" pitchFamily="18" charset="0"/>
                <a:cs typeface="Arial"/>
              </a:rPr>
              <a:t>О реализации национального проекта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r" pitchFamily="18" charset="0"/>
                <a:cs typeface="Arial"/>
              </a:rPr>
              <a:t>«</a:t>
            </a:r>
            <a:r>
              <a:rPr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r" pitchFamily="18" charset="0"/>
                <a:cs typeface="Arial"/>
              </a:rPr>
              <a:t>Образование</a:t>
            </a:r>
            <a:r>
              <a:rPr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r" pitchFamily="18" charset="0"/>
                <a:cs typeface="Arial"/>
              </a:rPr>
              <a:t>»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r" pitchFamily="18" charset="0"/>
                <a:cs typeface="Arial"/>
              </a:rPr>
              <a:t> и «Демография»</a:t>
            </a:r>
            <a:endParaRPr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ver" pitchFamily="18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5405" y="6221729"/>
            <a:ext cx="1072159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just">
              <a:lnSpc>
                <a:spcPct val="100000"/>
              </a:lnSpc>
              <a:spcBef>
                <a:spcPts val="95"/>
              </a:spcBef>
              <a:tabLst>
                <a:tab pos="2762250" algn="l"/>
              </a:tabLst>
            </a:pP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в г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осударственном</a:t>
            </a:r>
            <a:r>
              <a:rPr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 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бюджетном</a:t>
            </a:r>
            <a:r>
              <a:rPr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 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общеобразовательном</a:t>
            </a:r>
            <a:r>
              <a:rPr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  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учреждении</a:t>
            </a:r>
            <a:r>
              <a:rPr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 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начальной 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школе</a:t>
            </a:r>
            <a:r>
              <a:rPr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 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«Гармония» п.г.т.Безенчук муниципального района Безенчукский 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Самарской</a:t>
            </a:r>
            <a:r>
              <a:rPr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 </a:t>
            </a:r>
            <a:r>
              <a:rPr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ver" pitchFamily="18" charset="0"/>
                <a:cs typeface="Arial"/>
              </a:rPr>
              <a:t>области</a:t>
            </a:r>
            <a:endParaRPr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ver" pitchFamily="18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08650" y="0"/>
            <a:ext cx="99206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29304" marR="5080" indent="-3316604">
              <a:lnSpc>
                <a:spcPct val="100000"/>
              </a:lnSpc>
              <a:spcBef>
                <a:spcPts val="95"/>
              </a:spcBef>
            </a:pPr>
            <a:r>
              <a:rPr lang="ru-RU" sz="2800" spc="-10" dirty="0" smtClean="0">
                <a:latin typeface="Aver" pitchFamily="18" charset="0"/>
                <a:cs typeface="Arial"/>
              </a:rPr>
              <a:t>Юго-Западное </a:t>
            </a:r>
            <a:r>
              <a:rPr sz="2800" spc="-10" dirty="0" smtClean="0">
                <a:latin typeface="Aver" pitchFamily="18" charset="0"/>
                <a:cs typeface="Arial"/>
              </a:rPr>
              <a:t> </a:t>
            </a:r>
            <a:r>
              <a:rPr sz="2800" spc="-10" dirty="0">
                <a:latin typeface="Aver" pitchFamily="18" charset="0"/>
                <a:cs typeface="Arial"/>
              </a:rPr>
              <a:t>управление министерства </a:t>
            </a:r>
            <a:r>
              <a:rPr sz="2800" spc="-15" dirty="0">
                <a:latin typeface="Aver" pitchFamily="18" charset="0"/>
                <a:cs typeface="Arial"/>
              </a:rPr>
              <a:t>образования </a:t>
            </a:r>
            <a:r>
              <a:rPr sz="2800" spc="-5" dirty="0">
                <a:latin typeface="Aver" pitchFamily="18" charset="0"/>
                <a:cs typeface="Arial"/>
              </a:rPr>
              <a:t>и </a:t>
            </a:r>
            <a:r>
              <a:rPr sz="2800" spc="-10" dirty="0">
                <a:latin typeface="Aver" pitchFamily="18" charset="0"/>
                <a:cs typeface="Arial"/>
              </a:rPr>
              <a:t>науки  </a:t>
            </a:r>
            <a:r>
              <a:rPr sz="2800" dirty="0">
                <a:latin typeface="Aver" pitchFamily="18" charset="0"/>
                <a:cs typeface="Arial"/>
              </a:rPr>
              <a:t>Самарской</a:t>
            </a:r>
            <a:r>
              <a:rPr sz="2800" spc="5" dirty="0">
                <a:latin typeface="Aver" pitchFamily="18" charset="0"/>
                <a:cs typeface="Arial"/>
              </a:rPr>
              <a:t> </a:t>
            </a:r>
            <a:r>
              <a:rPr sz="2800" spc="-25" dirty="0">
                <a:latin typeface="Aver" pitchFamily="18" charset="0"/>
                <a:cs typeface="Arial"/>
              </a:rPr>
              <a:t>области</a:t>
            </a:r>
            <a:endParaRPr sz="2800" dirty="0">
              <a:latin typeface="Aver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68400" y="8235950"/>
            <a:ext cx="154609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dirty="0" err="1" smtClean="0">
                <a:latin typeface="Calibri"/>
                <a:cs typeface="Calibri"/>
              </a:rPr>
              <a:t>10.12.2020г</a:t>
            </a:r>
            <a:r>
              <a:rPr lang="ru-RU" sz="1800" dirty="0" smtClean="0"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0400" y="463550"/>
            <a:ext cx="1045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«Цифровая образовательная среда»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0513390"/>
              </p:ext>
            </p:extLst>
          </p:nvPr>
        </p:nvGraphicFramePr>
        <p:xfrm>
          <a:off x="2514600" y="1301750"/>
          <a:ext cx="11049000" cy="2089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1800"/>
                <a:gridCol w="2209800"/>
                <a:gridCol w="20574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  <a:cs typeface="Times New Roman"/>
                        </a:rPr>
                        <a:t>Использование  федеральной  информационно-сервисной платформы  цифровой образовательной среды для «горизонтального» обучения и неформального образования</a:t>
                      </a:r>
                      <a:endParaRPr lang="ru-RU" sz="1600" dirty="0" smtClean="0">
                        <a:effectLst/>
                        <a:latin typeface="Aver" pitchFamily="18" charset="0"/>
                        <a:ea typeface="Calibri"/>
                        <a:cs typeface="Times New Roman"/>
                      </a:endParaRPr>
                    </a:p>
                    <a:p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Не менее 3%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92%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924800" y="5264150"/>
            <a:ext cx="5486400" cy="254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ver" pitchFamily="18" charset="0"/>
                <a:cs typeface="Times New Roman" pitchFamily="18" charset="0"/>
              </a:rPr>
              <a:t>В образовательном процессе используются 51 ноутбук.</a:t>
            </a:r>
          </a:p>
          <a:p>
            <a:pPr algn="ctr"/>
            <a:endParaRPr lang="ru-RU" sz="2400" dirty="0" smtClean="0">
              <a:latin typeface="Aver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Aver" pitchFamily="18" charset="0"/>
                <a:cs typeface="Times New Roman" pitchFamily="18" charset="0"/>
              </a:rPr>
              <a:t>Наличие высокоскоростного Интернета.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02D2810-5697-44B6-8A56-D8F44ADE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34950"/>
            <a:ext cx="1592756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AutoShape 4" descr="https://xn--80afqpcdgo3e0d.xn--p1ai/wp-content/uploads/2020/09/АСУ-300x86.pn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28600"/>
            <a:ext cx="169545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Documents and Settings\1\Рабочий стол\uchastniki-salona_uchiru-1-300x2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654550"/>
            <a:ext cx="1600200" cy="1146810"/>
          </a:xfrm>
          <a:prstGeom prst="rect">
            <a:avLst/>
          </a:prstGeom>
          <a:noFill/>
        </p:spPr>
      </p:pic>
      <p:pic>
        <p:nvPicPr>
          <p:cNvPr id="4102" name="Picture 6" descr="C:\Documents and Settings\1\Рабочий стол\яндекс-учебн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4644" y="5873750"/>
            <a:ext cx="2367356" cy="1049528"/>
          </a:xfrm>
          <a:prstGeom prst="rect">
            <a:avLst/>
          </a:prstGeom>
          <a:noFill/>
        </p:spPr>
      </p:pic>
      <p:pic>
        <p:nvPicPr>
          <p:cNvPr id="4103" name="Picture 7" descr="C:\Documents and Settings\1\Рабочий стол\РЭШ-1111-300x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3587750"/>
            <a:ext cx="2857500" cy="1152525"/>
          </a:xfrm>
          <a:prstGeom prst="rect">
            <a:avLst/>
          </a:prstGeom>
          <a:noFill/>
        </p:spPr>
      </p:pic>
      <p:pic>
        <p:nvPicPr>
          <p:cNvPr id="4104" name="Picture 8" descr="C:\Documents and Settings\1\Рабочий стол\Я-класс-1-300x8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6940550"/>
            <a:ext cx="1981200" cy="574548"/>
          </a:xfrm>
          <a:prstGeom prst="rect">
            <a:avLst/>
          </a:prstGeom>
          <a:noFill/>
        </p:spPr>
      </p:pic>
      <p:pic>
        <p:nvPicPr>
          <p:cNvPr id="4105" name="Picture 9" descr="C:\Documents and Settings\1\Рабочий стол\АСУ-300x8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3663950"/>
            <a:ext cx="2857500" cy="81915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4267200" y="6026150"/>
            <a:ext cx="20574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Aver" pitchFamily="18" charset="0"/>
                <a:ea typeface="Calibri"/>
                <a:cs typeface="Times New Roman" pitchFamily="18" charset="0"/>
              </a:rPr>
              <a:t>–  46%</a:t>
            </a:r>
            <a:endParaRPr lang="ru-RU" sz="2800" dirty="0">
              <a:latin typeface="Aver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201400" y="3816350"/>
            <a:ext cx="20574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Aver" pitchFamily="18" charset="0"/>
                <a:ea typeface="Calibri"/>
                <a:cs typeface="Times New Roman" pitchFamily="18" charset="0"/>
              </a:rPr>
              <a:t>–  70%</a:t>
            </a:r>
            <a:endParaRPr lang="ru-RU" sz="2800" dirty="0">
              <a:latin typeface="Aver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34000" y="3816350"/>
            <a:ext cx="205740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Aver" pitchFamily="18" charset="0"/>
                <a:ea typeface="Calibri"/>
                <a:cs typeface="Times New Roman" pitchFamily="18" charset="0"/>
              </a:rPr>
              <a:t>–  98%</a:t>
            </a:r>
            <a:endParaRPr lang="ru-RU" sz="2800" dirty="0">
              <a:latin typeface="Aver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67200" y="6940550"/>
            <a:ext cx="2057400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Aver" pitchFamily="18" charset="0"/>
                <a:ea typeface="Calibri"/>
                <a:cs typeface="Times New Roman" pitchFamily="18" charset="0"/>
              </a:rPr>
              <a:t>–  92%</a:t>
            </a:r>
            <a:endParaRPr lang="ru-RU" sz="2800" dirty="0">
              <a:latin typeface="Aver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67200" y="4806950"/>
            <a:ext cx="2057400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Aver" pitchFamily="18" charset="0"/>
                <a:ea typeface="Calibri"/>
                <a:cs typeface="Times New Roman" pitchFamily="18" charset="0"/>
              </a:rPr>
              <a:t>–  92%</a:t>
            </a:r>
            <a:endParaRPr lang="ru-RU" sz="2800" dirty="0">
              <a:latin typeface="Aver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0400" y="463550"/>
            <a:ext cx="1045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«Цифровая образовательная среда»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02D2810-5697-44B6-8A56-D8F44ADE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34950"/>
            <a:ext cx="1592756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1\Рабочий стол\!!!\!!!!++++\3 класс\1.jpg"/>
          <p:cNvPicPr>
            <a:picLocks noChangeAspect="1" noChangeArrowheads="1"/>
          </p:cNvPicPr>
          <p:nvPr/>
        </p:nvPicPr>
        <p:blipFill>
          <a:blip r:embed="rId3" cstate="print"/>
          <a:srcRect b="7921"/>
          <a:stretch>
            <a:fillRect/>
          </a:stretch>
        </p:blipFill>
        <p:spPr bwMode="auto">
          <a:xfrm>
            <a:off x="10896600" y="1835150"/>
            <a:ext cx="4779092" cy="5867400"/>
          </a:xfrm>
          <a:prstGeom prst="rect">
            <a:avLst/>
          </a:prstGeom>
          <a:noFill/>
        </p:spPr>
      </p:pic>
      <p:sp>
        <p:nvSpPr>
          <p:cNvPr id="4100" name="AutoShape 4" descr="https://xn--80afqpcdgo3e0d.xn--p1ai/wp-content/uploads/2020/09/АСУ-300x86.p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228600"/>
            <a:ext cx="1695450" cy="485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362200" y="1606550"/>
            <a:ext cx="80772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ver" pitchFamily="18" charset="0"/>
                <a:cs typeface="Times New Roman" pitchFamily="18" charset="0"/>
              </a:rPr>
              <a:t>В рамках Национального проекта «Образование», при реализации направления «Цифровая образовательная среда» и «Современная школа» 23 марта 2020 года ГБОУ НШ «Гармония»  получила мобильный компьютерный класс.</a:t>
            </a:r>
          </a:p>
          <a:p>
            <a:pPr algn="ctr"/>
            <a:endParaRPr lang="ru-RU" dirty="0"/>
          </a:p>
        </p:txBody>
      </p:sp>
      <p:pic>
        <p:nvPicPr>
          <p:cNvPr id="4106" name="Picture 10" descr="C:\Documents and Settings\1\Рабочий стол\!!!\!!!!++++\3 класс\без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663950"/>
            <a:ext cx="5334000" cy="400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16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Documents and Settings\1\Мои документы\Downloads\ЦОС Цаплина. Логика_page-00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6350"/>
            <a:ext cx="4668976" cy="3303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C:\Documents and Settings\1\Мои документы\Downloads\январь-март 2020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0" y="3892550"/>
            <a:ext cx="4953000" cy="3504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 descr="C:\Documents and Settings\1\Мои документы\Downloads\ЦОС. Губанова. Риторика_page-0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730750"/>
            <a:ext cx="4698564" cy="3324225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3276600" y="615950"/>
            <a:ext cx="1045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«Цифровая образовательная среда»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1742567"/>
              </p:ext>
            </p:extLst>
          </p:nvPr>
        </p:nvGraphicFramePr>
        <p:xfrm>
          <a:off x="2209800" y="1835150"/>
          <a:ext cx="13182600" cy="2012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0"/>
                <a:gridCol w="2895600"/>
                <a:gridCol w="29718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Организация повышения  квалификации в рамках периодической аттестации в цифровой форме с использованием информационного ресурса «одного окна» для   педагогических работников  («Современная цифровая образовательная среда в РФ»)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5,1 % педагогов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18 % педагогов </a:t>
                      </a:r>
                    </a:p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( 5 педагогов)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02D2810-5697-44B6-8A56-D8F44ADE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234950"/>
            <a:ext cx="1592756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1\Мои документы\Downloads\Шишкина В.И._page-0001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5345918"/>
            <a:ext cx="5170872" cy="3658382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 descr="C:\Documents and Settings\1\Мои документы\Downloads\Поваляева Н.Г._page-0001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72600" y="4883150"/>
            <a:ext cx="5105400" cy="3612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7916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43400" y="539750"/>
            <a:ext cx="799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«Социальная активность»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6761628"/>
              </p:ext>
            </p:extLst>
          </p:nvPr>
        </p:nvGraphicFramePr>
        <p:xfrm>
          <a:off x="1981200" y="1377950"/>
          <a:ext cx="12801600" cy="146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  <a:gridCol w="2438400"/>
                <a:gridCol w="21336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Вовлечение обучающихся  в деятельность общественных объединений    на базе образовательных организаций общего образования, среднего профессионального и высшего образования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Не</a:t>
                      </a:r>
                      <a:r>
                        <a:rPr lang="ru-RU" baseline="0" dirty="0" smtClean="0">
                          <a:latin typeface="Aver" pitchFamily="18" charset="0"/>
                        </a:rPr>
                        <a:t> менее 5 учащихся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100% (98 учащихся)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3412740"/>
              </p:ext>
            </p:extLst>
          </p:nvPr>
        </p:nvGraphicFramePr>
        <p:xfrm>
          <a:off x="5105400" y="3282950"/>
          <a:ext cx="6400800" cy="2756302"/>
        </p:xfrm>
        <a:graphic>
          <a:graphicData uri="http://schemas.openxmlformats.org/drawingml/2006/table">
            <a:tbl>
              <a:tblPr firstRow="1" firstCol="1" bandRow="1"/>
              <a:tblGrid>
                <a:gridCol w="4876800"/>
                <a:gridCol w="1524000"/>
              </a:tblGrid>
              <a:tr h="311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Школьный спортивный клуб "Олимп"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Отряд ЮИДД "Дорожный дозор"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Отряд </a:t>
                      </a:r>
                      <a:r>
                        <a:rPr lang="ru-RU" sz="18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ЮИДД</a:t>
                      </a: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"Перекресток"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Отряд </a:t>
                      </a:r>
                      <a:r>
                        <a:rPr lang="ru-RU" sz="18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ЮИДД</a:t>
                      </a: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"Дорожный патруль"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Отряд </a:t>
                      </a:r>
                      <a:r>
                        <a:rPr lang="ru-RU" sz="1800" b="1" i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ЮИДД</a:t>
                      </a: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"Зебра"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Клуб "Юные экологи"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Юнармейский отряд "Горячие сердца"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Школьная республика "Остров детства"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848" marR="538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9F2E9C2-5AD4-4805-B366-DCF14E9D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11150"/>
            <a:ext cx="1410797" cy="14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:\Documents and Settings\1\Рабочий стол\юна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2211">
            <a:off x="609600" y="3359150"/>
            <a:ext cx="39624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5" name="Picture 1" descr="C:\Documents and Settings\1\Рабочий стол\IMG-26346ba6608cb872ab864fe684cf306a-V.jpg"/>
          <p:cNvPicPr>
            <a:picLocks noChangeAspect="1" noChangeArrowheads="1"/>
          </p:cNvPicPr>
          <p:nvPr/>
        </p:nvPicPr>
        <p:blipFill>
          <a:blip r:embed="rId4" cstate="print"/>
          <a:srcRect r="8197" b="32240"/>
          <a:stretch>
            <a:fillRect/>
          </a:stretch>
        </p:blipFill>
        <p:spPr bwMode="auto">
          <a:xfrm rot="21306738">
            <a:off x="3201206" y="5841194"/>
            <a:ext cx="4872500" cy="2697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J:\Работа\3 класс\НЕДЕЛЯ ЭКОЛОГИИ\ОТЧЕТ\4 клас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3247">
            <a:off x="8934572" y="5839237"/>
            <a:ext cx="3891151" cy="2918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Documents and Settings\1\Рабочий стол\п.jpg"/>
          <p:cNvPicPr>
            <a:picLocks noChangeAspect="1" noChangeArrowheads="1"/>
          </p:cNvPicPr>
          <p:nvPr/>
        </p:nvPicPr>
        <p:blipFill>
          <a:blip r:embed="rId6" cstate="print"/>
          <a:srcRect t="35849"/>
          <a:stretch>
            <a:fillRect/>
          </a:stretch>
        </p:blipFill>
        <p:spPr bwMode="auto">
          <a:xfrm rot="603432">
            <a:off x="11228648" y="3381225"/>
            <a:ext cx="4294911" cy="2755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225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43400" y="920750"/>
            <a:ext cx="799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«Социальная активность»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7798071"/>
              </p:ext>
            </p:extLst>
          </p:nvPr>
        </p:nvGraphicFramePr>
        <p:xfrm>
          <a:off x="2971800" y="1606550"/>
          <a:ext cx="10668000" cy="1616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2971800"/>
                <a:gridCol w="2438400"/>
              </a:tblGrid>
              <a:tr h="473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</a:rPr>
                        <a:t>Проведение  мероприятий  по вовлечению молодежи  в творческую деятельность 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</a:rPr>
                        <a:t>33%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</a:rPr>
                        <a:t>3% 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9F2E9C2-5AD4-4805-B366-DCF14E9D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11150"/>
            <a:ext cx="1410797" cy="14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3663950"/>
            <a:ext cx="1303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ver" pitchFamily="18" charset="0"/>
                <a:cs typeface="Times New Roman" pitchFamily="18" charset="0"/>
              </a:rPr>
              <a:t>При определении показателя, согласно методике расчета, учитывается возраст участников от 14 до 30 лет.</a:t>
            </a:r>
            <a:endParaRPr lang="ru-RU" sz="2400" b="1" dirty="0">
              <a:latin typeface="Aver" pitchFamily="18" charset="0"/>
              <a:cs typeface="Times New Roman" pitchFamily="18" charset="0"/>
            </a:endParaRPr>
          </a:p>
        </p:txBody>
      </p:sp>
      <p:pic>
        <p:nvPicPr>
          <p:cNvPr id="5121" name="Picture 1" descr="J:\Работа\3 класс\Конкурсы\Гусь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02150"/>
            <a:ext cx="3048000" cy="4163308"/>
          </a:xfrm>
          <a:prstGeom prst="rect">
            <a:avLst/>
          </a:prstGeom>
          <a:noFill/>
        </p:spPr>
      </p:pic>
      <p:pic>
        <p:nvPicPr>
          <p:cNvPr id="5122" name="Picture 2" descr="C:\Documents and Settings\1\Мои документы\Downloads\Губанова (диплом за 1 место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4425950"/>
            <a:ext cx="2971800" cy="4195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0437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Documents and Settings\1\Рабочий стол\акция-ормушка-768x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800" y="5802510"/>
            <a:ext cx="5334000" cy="320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Documents and Settings\1\Рабочий стол\Безымянный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5820037"/>
            <a:ext cx="5638800" cy="3184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48200" y="463550"/>
            <a:ext cx="7992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«Социальная активность»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1035603"/>
              </p:ext>
            </p:extLst>
          </p:nvPr>
        </p:nvGraphicFramePr>
        <p:xfrm>
          <a:off x="1905000" y="1377950"/>
          <a:ext cx="13106400" cy="2006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/>
                <a:gridCol w="2158061"/>
                <a:gridCol w="2109139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ver" pitchFamily="18" charset="0"/>
                          <a:ea typeface="Calibri"/>
                          <a:cs typeface="Times New Roman"/>
                        </a:rPr>
                        <a:t>Вовлечение  сотрудников и обучающихся учреждения  в добровольческую (волонтёрскую) деятельность (с учетом результатов деятельности всех сфер: спорта, культуры и др.)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ver" pitchFamily="18" charset="0"/>
                          <a:ea typeface="Calibri"/>
                          <a:cs typeface="Times New Roman"/>
                        </a:rPr>
                        <a:t>  </a:t>
                      </a:r>
                      <a:endParaRPr lang="ru-RU" sz="2000" b="1" dirty="0">
                        <a:effectLst/>
                        <a:latin typeface="Aver" pitchFamily="18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ver" pitchFamily="18" charset="0"/>
                        </a:rPr>
                        <a:t>33 человека</a:t>
                      </a:r>
                      <a:endParaRPr lang="ru-RU" sz="2000" b="1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ver" pitchFamily="18" charset="0"/>
                        </a:rPr>
                        <a:t>92 человека</a:t>
                      </a:r>
                      <a:endParaRPr lang="ru-RU" sz="2000" b="1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4042759"/>
              </p:ext>
            </p:extLst>
          </p:nvPr>
        </p:nvGraphicFramePr>
        <p:xfrm>
          <a:off x="5715000" y="3282950"/>
          <a:ext cx="4572000" cy="2446359"/>
        </p:xfrm>
        <a:graphic>
          <a:graphicData uri="http://schemas.openxmlformats.org/drawingml/2006/table">
            <a:tbl>
              <a:tblPr firstRow="1" firstCol="1" bandRow="1"/>
              <a:tblGrid>
                <a:gridCol w="2588280"/>
                <a:gridCol w="1983720"/>
              </a:tblGrid>
              <a:tr h="286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"Памяти героев"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Экологическая акция "Покормите птиц зимой "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"Георгиевская лента"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"Окна Победы"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 "Свеча Памяти"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Проект "Энциклопедия подвига"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Акция "Знать, чтобы помнить"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61" marR="53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9F2E9C2-5AD4-4805-B366-DCF14E9D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11150"/>
            <a:ext cx="1410797" cy="14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1\Рабочий стол\IMG-bfb11fa209cf958ce33d47265993c22c-V-576x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3922">
            <a:off x="683276" y="3093383"/>
            <a:ext cx="2607363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Documents and Settings\1\Рабочий стол\соловов-225x3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84837">
            <a:off x="12649200" y="3054350"/>
            <a:ext cx="29718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02" name="AutoShape 6" descr="https://xn--80afqpcdgo3e0d.xn--p1ai/wp-content/uploads/2020/11/%D0%B0%D0%BA%D1%86%D0%B8%D1%8F-%D0%BE%D1%80%D0%BC%D1%83%D1%88%D0%BA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1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24400" y="615950"/>
            <a:ext cx="6841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«Учитель будущего»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6845684"/>
              </p:ext>
            </p:extLst>
          </p:nvPr>
        </p:nvGraphicFramePr>
        <p:xfrm>
          <a:off x="3048000" y="1454150"/>
          <a:ext cx="10668000" cy="1581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/>
                <a:gridCol w="2819400"/>
                <a:gridCol w="2971800"/>
              </a:tblGrid>
              <a:tr h="609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cs typeface="Times New Roman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Times New Roman" pitchFamily="18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Times New Roman" pitchFamily="18" charset="0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Прохождение  педагогическими  работниками  добровольной независимой  оценки квалификации </a:t>
                      </a:r>
                      <a:endParaRPr lang="ru-RU" sz="1800" dirty="0">
                        <a:effectLst/>
                        <a:latin typeface="Aver" pitchFamily="18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ver" pitchFamily="18" charset="0"/>
                          <a:cs typeface="Times New Roman" pitchFamily="18" charset="0"/>
                        </a:rPr>
                        <a:t>0,5%</a:t>
                      </a:r>
                      <a:endParaRPr lang="ru-RU" sz="24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effectLst/>
                          <a:latin typeface="Aver" pitchFamily="18" charset="0"/>
                          <a:ea typeface="Calibri"/>
                          <a:cs typeface="Times New Roman" pitchFamily="18" charset="0"/>
                        </a:rPr>
                        <a:t>3 человека     </a:t>
                      </a:r>
                      <a:r>
                        <a:rPr lang="ru-RU" sz="2400" dirty="0" smtClean="0">
                          <a:latin typeface="Aver" pitchFamily="18" charset="0"/>
                          <a:cs typeface="Times New Roman" pitchFamily="18" charset="0"/>
                        </a:rPr>
                        <a:t>11%</a:t>
                      </a:r>
                      <a:endParaRPr lang="ru-RU" sz="24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A677B6F6-ACF0-46F6-AE19-0A460937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11150"/>
            <a:ext cx="1410798" cy="14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:\Documents and Settings\1\Мои документы\Downloads\Цаплина воспитатель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206" y="3200874"/>
            <a:ext cx="3934339" cy="5510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Documents and Settings\1\Мои документы\Downloads\Котлярск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9807" y="3111472"/>
            <a:ext cx="3823782" cy="539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Documents and Settings\1\Мои документы\Downloads\Кузнецова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213100"/>
            <a:ext cx="4343400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250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:\Линейка 1 сентября 2019\1 класс Урок безопас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733" y="3968750"/>
            <a:ext cx="5393267" cy="40449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692150"/>
            <a:ext cx="6841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«Учитель будущего»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6762776"/>
              </p:ext>
            </p:extLst>
          </p:nvPr>
        </p:nvGraphicFramePr>
        <p:xfrm>
          <a:off x="2438400" y="1682750"/>
          <a:ext cx="11698941" cy="2119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/>
                <a:gridCol w="2895600"/>
                <a:gridCol w="3240741"/>
              </a:tblGrid>
              <a:tr h="6415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cs typeface="Times New Roman" pitchFamily="18" charset="0"/>
                        </a:rPr>
                        <a:t>Планируемый 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Times New Roman" pitchFamily="18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Times New Roman" pitchFamily="18" charset="0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1477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  <a:cs typeface="Times New Roman" pitchFamily="18" charset="0"/>
                        </a:rPr>
                        <a:t>Вовлечение</a:t>
                      </a:r>
                      <a:r>
                        <a:rPr lang="ru-RU" sz="2000" b="1" dirty="0" smtClean="0">
                          <a:effectLst/>
                          <a:latin typeface="Aver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  <a:cs typeface="Times New Roman" pitchFamily="18" charset="0"/>
                        </a:rPr>
                        <a:t> учителей в возрасте до 35 лет  в различные формы поддержки и сопровождения в первые три года работы (100%)</a:t>
                      </a:r>
                      <a:endParaRPr lang="ru-RU" sz="2000" dirty="0">
                        <a:effectLst/>
                        <a:latin typeface="Aver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  <a:cs typeface="Times New Roman" pitchFamily="18" charset="0"/>
                        </a:rPr>
                        <a:t>100%</a:t>
                      </a:r>
                      <a:endParaRPr lang="ru-RU" sz="20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  <a:cs typeface="Times New Roman" pitchFamily="18" charset="0"/>
                        </a:rPr>
                        <a:t>Средний возраст учителей 44 года.</a:t>
                      </a:r>
                    </a:p>
                    <a:p>
                      <a:pPr algn="ctr"/>
                      <a:r>
                        <a:rPr lang="ru-RU" sz="2000" dirty="0" smtClean="0">
                          <a:effectLst/>
                          <a:latin typeface="Aver" pitchFamily="18" charset="0"/>
                          <a:cs typeface="Times New Roman" pitchFamily="18" charset="0"/>
                        </a:rPr>
                        <a:t>Молодых специалистов – нет.</a:t>
                      </a:r>
                      <a:endParaRPr lang="ru-RU" sz="20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A677B6F6-ACF0-46F6-AE19-0A460937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234950"/>
            <a:ext cx="1410798" cy="14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:\Линейка 1 сентября 2019\3 класс за партами 2.jpg"/>
          <p:cNvPicPr>
            <a:picLocks noChangeAspect="1" noChangeArrowheads="1"/>
          </p:cNvPicPr>
          <p:nvPr/>
        </p:nvPicPr>
        <p:blipFill>
          <a:blip r:embed="rId4" cstate="print"/>
          <a:srcRect l="3125" t="22222" r="4167" b="8333"/>
          <a:stretch>
            <a:fillRect/>
          </a:stretch>
        </p:blipFill>
        <p:spPr bwMode="auto">
          <a:xfrm>
            <a:off x="0" y="3892550"/>
            <a:ext cx="6781800" cy="3810000"/>
          </a:xfrm>
          <a:prstGeom prst="rect">
            <a:avLst/>
          </a:prstGeom>
          <a:noFill/>
        </p:spPr>
      </p:pic>
      <p:pic>
        <p:nvPicPr>
          <p:cNvPr id="4099" name="Picture 3" descr="K:\Линейка 1 сентября 2019\2 класс урок безопаности.jpg"/>
          <p:cNvPicPr>
            <a:picLocks noChangeAspect="1" noChangeArrowheads="1"/>
          </p:cNvPicPr>
          <p:nvPr/>
        </p:nvPicPr>
        <p:blipFill>
          <a:blip r:embed="rId5" cstate="print"/>
          <a:srcRect t="3922" r="7353" b="5882"/>
          <a:stretch>
            <a:fillRect/>
          </a:stretch>
        </p:blipFill>
        <p:spPr bwMode="auto">
          <a:xfrm>
            <a:off x="5638800" y="4730750"/>
            <a:ext cx="5334000" cy="3894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460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57600" y="311150"/>
            <a:ext cx="94676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/>
                <a:latin typeface="Aver" pitchFamily="18" charset="0"/>
                <a:ea typeface="Calibri"/>
              </a:rPr>
              <a:t> НП "Демография" Региональный проект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effectLst/>
                <a:latin typeface="Aver" pitchFamily="18" charset="0"/>
                <a:ea typeface="Calibri"/>
              </a:rPr>
              <a:t> "Содействие занятости женщин"</a:t>
            </a:r>
            <a:endParaRPr lang="ru-RU" dirty="0">
              <a:solidFill>
                <a:srgbClr val="0070C0"/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7837805"/>
              </p:ext>
            </p:extLst>
          </p:nvPr>
        </p:nvGraphicFramePr>
        <p:xfrm>
          <a:off x="2057400" y="1606550"/>
          <a:ext cx="11963399" cy="2177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95074"/>
                <a:gridCol w="2307227"/>
                <a:gridCol w="2661098"/>
              </a:tblGrid>
              <a:tr h="5663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1567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</a:rPr>
                        <a:t>Обеспечение доступности  получения  дошкольной  образовательной  услуги  детьми  в возрасте до 3 лет, нуждающимися в получении данной услуги </a:t>
                      </a:r>
                      <a:endParaRPr lang="ru-RU" sz="2000" dirty="0">
                        <a:effectLst/>
                        <a:latin typeface="Aver" pitchFamily="18" charset="0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</a:rPr>
                        <a:t>100% детей 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  <a:cs typeface="Times New Roman"/>
                        </a:rPr>
                        <a:t>100%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AB52FD58-2A7C-4B63-9F3E-DD720BDB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234950"/>
            <a:ext cx="1812288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:\ЗАНЯТИЯ\28.11.2014   ФОТО папльчиковые игры 1 мл.группа Молоканова Л.П\IMG_3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4950"/>
            <a:ext cx="3352800" cy="2514600"/>
          </a:xfrm>
          <a:prstGeom prst="rect">
            <a:avLst/>
          </a:prstGeom>
          <a:noFill/>
        </p:spPr>
      </p:pic>
      <p:pic>
        <p:nvPicPr>
          <p:cNvPr id="3075" name="Picture 3" descr="K:\ЗАНЯТИЯ\03.02.2017 Экологие Макеева Н.К\P2033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407150"/>
            <a:ext cx="4056443" cy="2286000"/>
          </a:xfrm>
          <a:prstGeom prst="rect">
            <a:avLst/>
          </a:prstGeom>
          <a:noFill/>
        </p:spPr>
      </p:pic>
      <p:pic>
        <p:nvPicPr>
          <p:cNvPr id="3077" name="Picture 5" descr="K:\Фото для Камертона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11000" y="3892550"/>
            <a:ext cx="3657600" cy="2743117"/>
          </a:xfrm>
          <a:prstGeom prst="rect">
            <a:avLst/>
          </a:prstGeom>
          <a:noFill/>
        </p:spPr>
      </p:pic>
      <p:pic>
        <p:nvPicPr>
          <p:cNvPr id="3076" name="Picture 4" descr="K:\ЗАНЯТИЯ\03.02.2017 Экологие Макеева Н.К\P2033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600" y="6178550"/>
            <a:ext cx="4724400" cy="2662425"/>
          </a:xfrm>
          <a:prstGeom prst="rect">
            <a:avLst/>
          </a:prstGeom>
          <a:noFill/>
        </p:spPr>
      </p:pic>
      <p:pic>
        <p:nvPicPr>
          <p:cNvPr id="3078" name="Picture 6" descr="K:\Семейный спортивный праздник Кузнецова Каткасова 2020\dNdn14YrtP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892549"/>
            <a:ext cx="6096000" cy="4105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525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AB52FD58-2A7C-4B63-9F3E-DD720BDB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234950"/>
            <a:ext cx="1812288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Documents and Settings\1\Рабочий стол\оьрл.bmp"/>
          <p:cNvPicPr>
            <a:picLocks noChangeAspect="1" noChangeArrowheads="1"/>
          </p:cNvPicPr>
          <p:nvPr/>
        </p:nvPicPr>
        <p:blipFill>
          <a:blip r:embed="rId3" cstate="print"/>
          <a:srcRect l="6471" t="4167" r="10000" b="14583"/>
          <a:stretch>
            <a:fillRect/>
          </a:stretch>
        </p:blipFill>
        <p:spPr bwMode="auto">
          <a:xfrm>
            <a:off x="5562600" y="1911350"/>
            <a:ext cx="6103816" cy="3352800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0" name="Picture 4" descr="C:\Documents and Settings\1\Рабочий стол\тв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835150"/>
            <a:ext cx="2971800" cy="6438901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59" name="Picture 3" descr="C:\Documents and Settings\1\Рабочий стол\опмио.bmp"/>
          <p:cNvPicPr>
            <a:picLocks noChangeAspect="1" noChangeArrowheads="1"/>
          </p:cNvPicPr>
          <p:nvPr/>
        </p:nvPicPr>
        <p:blipFill>
          <a:blip r:embed="rId5" cstate="print"/>
          <a:srcRect l="25882" t="15538" r="15294" b="17795"/>
          <a:stretch>
            <a:fillRect/>
          </a:stretch>
        </p:blipFill>
        <p:spPr bwMode="auto">
          <a:xfrm>
            <a:off x="9220200" y="4654550"/>
            <a:ext cx="6248400" cy="3998976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773595" y="387350"/>
            <a:ext cx="8626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ffectLst/>
                <a:latin typeface="Aver" pitchFamily="18" charset="0"/>
                <a:ea typeface="Calibri"/>
              </a:rPr>
              <a:t> Освещение национальных проектов</a:t>
            </a:r>
            <a:endParaRPr lang="ru-RU" dirty="0">
              <a:solidFill>
                <a:srgbClr val="0070C0"/>
              </a:solidFill>
              <a:latin typeface="Ave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25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5B03E21-A07C-411A-911B-0AC69065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615950"/>
            <a:ext cx="9753599" cy="205077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  <a:r>
              <a:rPr lang="ru-RU" sz="44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</a:br>
            <a:r>
              <a:rPr lang="ru-RU" sz="3000" dirty="0">
                <a:solidFill>
                  <a:srgbClr val="000000"/>
                </a:solidFill>
                <a:latin typeface="Aver" pitchFamily="18" charset="0"/>
                <a:cs typeface="Times New Roman" panose="02020603050405020304" pitchFamily="18" charset="0"/>
              </a:rPr>
              <a:t>Указ Президента Российской Федерации № 474 от </a:t>
            </a:r>
            <a:r>
              <a:rPr lang="ru-RU" sz="3000" dirty="0" err="1" smtClean="0">
                <a:solidFill>
                  <a:srgbClr val="000000"/>
                </a:solidFill>
                <a:latin typeface="Aver" pitchFamily="18" charset="0"/>
                <a:cs typeface="Times New Roman" panose="02020603050405020304" pitchFamily="18" charset="0"/>
              </a:rPr>
              <a:t>21.07.2020г</a:t>
            </a:r>
            <a:r>
              <a:rPr lang="ru-RU" sz="3000" dirty="0" smtClean="0">
                <a:solidFill>
                  <a:srgbClr val="000000"/>
                </a:solidFill>
                <a:latin typeface="Aver" pitchFamily="18" charset="0"/>
                <a:cs typeface="Times New Roman" panose="02020603050405020304" pitchFamily="18" charset="0"/>
              </a:rPr>
              <a:t>. «</a:t>
            </a:r>
            <a:r>
              <a:rPr lang="ru-RU" sz="3000" dirty="0">
                <a:solidFill>
                  <a:srgbClr val="000000"/>
                </a:solidFill>
                <a:latin typeface="Aver" pitchFamily="18" charset="0"/>
                <a:cs typeface="Times New Roman" panose="02020603050405020304" pitchFamily="18" charset="0"/>
              </a:rPr>
              <a:t>О национальных целях развития Российской Федерации </a:t>
            </a:r>
            <a:r>
              <a:rPr lang="ru-RU" sz="3000" dirty="0" smtClean="0">
                <a:solidFill>
                  <a:srgbClr val="000000"/>
                </a:solidFill>
                <a:latin typeface="Aver" pitchFamily="18" charset="0"/>
                <a:cs typeface="Times New Roman" panose="02020603050405020304" pitchFamily="18" charset="0"/>
              </a:rPr>
              <a:t>на </a:t>
            </a:r>
            <a:r>
              <a:rPr lang="ru-RU" sz="3000" dirty="0">
                <a:solidFill>
                  <a:srgbClr val="000000"/>
                </a:solidFill>
                <a:latin typeface="Aver" pitchFamily="18" charset="0"/>
                <a:cs typeface="Times New Roman" panose="02020603050405020304" pitchFamily="18" charset="0"/>
              </a:rPr>
              <a:t>период до 2030 года» </a:t>
            </a:r>
            <a:r>
              <a:rPr lang="ru-RU" sz="32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Aver" pitchFamily="18" charset="0"/>
                <a:cs typeface="Times New Roman" panose="02020603050405020304" pitchFamily="18" charset="0"/>
              </a:rPr>
            </a:br>
            <a:endParaRPr lang="ru-RU" sz="2600" dirty="0">
              <a:latin typeface="Aver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16D05F1-0034-4809-8816-1D8E4C166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93" b="13742"/>
          <a:stretch/>
        </p:blipFill>
        <p:spPr bwMode="auto">
          <a:xfrm>
            <a:off x="0" y="234950"/>
            <a:ext cx="4316639" cy="280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8848889-9CE1-4A03-AE61-539F43D0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60" y="3038420"/>
            <a:ext cx="1628000" cy="16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8D4A121-54EA-4423-A713-7CC641CA88D8}"/>
              </a:ext>
            </a:extLst>
          </p:cNvPr>
          <p:cNvSpPr/>
          <p:nvPr/>
        </p:nvSpPr>
        <p:spPr>
          <a:xfrm>
            <a:off x="2251446" y="3407212"/>
            <a:ext cx="5184030" cy="10143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16" tIns="60008" rIns="120016" bIns="60008" rtlCol="0" anchor="ctr"/>
          <a:lstStyle/>
          <a:p>
            <a:pPr defTabSz="1200168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47AC8B9-96B8-4F64-BF07-5A90D46E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60" y="5004298"/>
            <a:ext cx="1628000" cy="16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98D8AEBC-3460-4E88-B7AC-706A634B0B0D}"/>
              </a:ext>
            </a:extLst>
          </p:cNvPr>
          <p:cNvSpPr/>
          <p:nvPr/>
        </p:nvSpPr>
        <p:spPr>
          <a:xfrm>
            <a:off x="2297425" y="5339984"/>
            <a:ext cx="5184030" cy="9538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16" tIns="60008" rIns="120016" bIns="60008" rtlCol="0" anchor="ctr"/>
          <a:lstStyle/>
          <a:p>
            <a:pPr defTabSz="1200168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ребенка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02D2810-5697-44B6-8A56-D8F44ADE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327" y="7312586"/>
            <a:ext cx="1592756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9C6542AC-8A5B-447C-8ACF-08B3EF2157F1}"/>
              </a:ext>
            </a:extLst>
          </p:cNvPr>
          <p:cNvSpPr/>
          <p:nvPr/>
        </p:nvSpPr>
        <p:spPr>
          <a:xfrm>
            <a:off x="2297425" y="7375895"/>
            <a:ext cx="5184030" cy="10904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16" tIns="60008" rIns="120016" bIns="60008" rtlCol="0" anchor="ctr"/>
          <a:lstStyle/>
          <a:p>
            <a:pPr defTabSz="1200168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29F2E9C2-5AD4-4805-B366-DCF14E9D4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0405" y="3155225"/>
            <a:ext cx="1410797" cy="14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DD2C7AA6-7EBC-48FF-9983-CBAA25402E51}"/>
              </a:ext>
            </a:extLst>
          </p:cNvPr>
          <p:cNvSpPr/>
          <p:nvPr/>
        </p:nvSpPr>
        <p:spPr>
          <a:xfrm>
            <a:off x="9933478" y="3407212"/>
            <a:ext cx="5356747" cy="10143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16" tIns="60008" rIns="120016" bIns="60008" rtlCol="0" anchor="ctr"/>
          <a:lstStyle/>
          <a:p>
            <a:pPr defTabSz="1200168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активность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A677B6F6-ACF0-46F6-AE19-0A460937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2993" y="5098976"/>
            <a:ext cx="1410798" cy="14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64A2714-F267-4137-8C6F-CD9A87C9D1D3}"/>
              </a:ext>
            </a:extLst>
          </p:cNvPr>
          <p:cNvSpPr/>
          <p:nvPr/>
        </p:nvSpPr>
        <p:spPr>
          <a:xfrm>
            <a:off x="9933478" y="5279468"/>
            <a:ext cx="5356747" cy="10143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16" tIns="60008" rIns="120016" bIns="60008" rtlCol="0" anchor="ctr"/>
          <a:lstStyle/>
          <a:p>
            <a:pPr defTabSz="1200168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будущего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4C72BA71-3E7F-4EEF-8B03-7F2A30693983}"/>
              </a:ext>
            </a:extLst>
          </p:cNvPr>
          <p:cNvSpPr/>
          <p:nvPr/>
        </p:nvSpPr>
        <p:spPr>
          <a:xfrm>
            <a:off x="9933475" y="7430970"/>
            <a:ext cx="5356748" cy="10904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016" tIns="60008" rIns="120016" bIns="60008" rtlCol="0" anchor="ctr"/>
          <a:lstStyle/>
          <a:p>
            <a:pPr defTabSz="1200168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семей, имеющих детей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AB52FD58-2A7C-4B63-9F3E-DD720BDB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2" y="7257511"/>
            <a:ext cx="1812288" cy="1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1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387350"/>
            <a:ext cx="7165086" cy="1500717"/>
          </a:xfrm>
        </p:spPr>
        <p:txBody>
          <a:bodyPr/>
          <a:lstStyle/>
          <a:p>
            <a:r>
              <a:rPr lang="ru-RU" dirty="0" smtClean="0">
                <a:latin typeface="Aver" pitchFamily="18" charset="0"/>
              </a:rPr>
              <a:t>Школа сегодня</a:t>
            </a:r>
            <a:endParaRPr lang="ru-RU" dirty="0">
              <a:latin typeface="Aver" pitchFamily="18" charset="0"/>
            </a:endParaRPr>
          </a:p>
        </p:txBody>
      </p:sp>
      <p:pic>
        <p:nvPicPr>
          <p:cNvPr id="1026" name="Picture 2" descr="C:\Documents and Settings\1\Рабочий стол\РАБОЧИЕ ДОКУМЕНТЫ\Титул, эмбл.,визит.,заявление\ЭМБЛЕМА\ЭМБЛЕМА   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1751621" cy="175895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336820"/>
              </p:ext>
            </p:extLst>
          </p:nvPr>
        </p:nvGraphicFramePr>
        <p:xfrm>
          <a:off x="3048000" y="5797550"/>
          <a:ext cx="5791200" cy="251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3276600"/>
              </a:tblGrid>
              <a:tr h="1193983">
                <a:tc gridSpan="2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r" pitchFamily="18" charset="0"/>
                          <a:ea typeface="+mn-ea"/>
                          <a:cs typeface="+mn-cs"/>
                        </a:rPr>
                        <a:t>Общее число воспитанников и обучающихся- 300 человек</a:t>
                      </a:r>
                    </a:p>
                    <a:p>
                      <a:pPr algn="ctr"/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03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Дошкольное образование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Начальное общее образование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</a:tr>
              <a:tr h="6603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202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98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Documents and Settings\1\Рабочий стол\Гармония-вход-1-604x2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835150"/>
            <a:ext cx="8153400" cy="3644732"/>
          </a:xfrm>
          <a:prstGeom prst="rect">
            <a:avLst/>
          </a:prstGeom>
          <a:noFill/>
        </p:spPr>
      </p:pic>
      <p:pic>
        <p:nvPicPr>
          <p:cNvPr id="1028" name="Picture 4" descr="K:\День гос. флага лето 2019\IMG-63d4b647d2a84ae24e0cc7c5fa67638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4200" y="1835150"/>
            <a:ext cx="4648200" cy="619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0" y="463550"/>
            <a:ext cx="8915400" cy="945389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accent1">
                    <a:lumMod val="75000"/>
                  </a:schemeClr>
                </a:solidFill>
                <a:latin typeface="Aver" pitchFamily="18" charset="0"/>
                <a:ea typeface="Carlito"/>
              </a:rPr>
              <a:t>Проект «Современная школа»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0111888"/>
              </p:ext>
            </p:extLst>
          </p:nvPr>
        </p:nvGraphicFramePr>
        <p:xfrm>
          <a:off x="1905000" y="1377950"/>
          <a:ext cx="12268199" cy="181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0"/>
                <a:gridCol w="2438400"/>
                <a:gridCol w="1752599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ver" pitchFamily="18" charset="0"/>
                          <a:ea typeface="Calibri"/>
                        </a:rPr>
                        <a:t>Вовлечение обучающихся  в различные формы сопровождения и наставничества, в том числе с применением лучших практик обмена опытом между обучающимися </a:t>
                      </a:r>
                      <a:endParaRPr lang="ru-RU" sz="2000" dirty="0" smtClean="0">
                        <a:latin typeface="Aver" pitchFamily="18" charset="0"/>
                      </a:endParaRPr>
                    </a:p>
                    <a:p>
                      <a:endParaRPr lang="ru-RU" sz="20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ver" pitchFamily="18" charset="0"/>
                        </a:rPr>
                        <a:t>43%</a:t>
                      </a:r>
                      <a:endParaRPr lang="ru-RU" sz="28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ver" pitchFamily="18" charset="0"/>
                        </a:rPr>
                        <a:t>49%</a:t>
                      </a:r>
                      <a:endParaRPr lang="ru-RU" sz="2800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52600" y="3511550"/>
            <a:ext cx="6705600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Используемая форма наставничества «Ученик – ученик».</a:t>
            </a:r>
            <a:endParaRPr lang="ru-RU" sz="1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Ролевые модели взаимодействия: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«Отличник»-«неуспевающий» </a:t>
            </a: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( для достижения лучших образовательных результатов)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3 класс – 10%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4 класс – 12%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«Лидер»-«скромник» </a:t>
            </a: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(для развития коммуникативных, творческих и лидерских качеств) при работе над творческим заданием, подготовке к классным о школьным мероприятиям.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 каждом классе – 24%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/>
              <a:buChar char=""/>
            </a:pPr>
            <a:r>
              <a:rPr lang="ru-RU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«равный-равному» </a:t>
            </a: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-совместная работа над проектом, обмен опытом -  10%</a:t>
            </a: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8848889-9CE1-4A03-AE61-539F43D0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000" y="0"/>
            <a:ext cx="1628000" cy="16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1\Рабочий стол\!!!\!!!!++++\2 класс\20201110_122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330950"/>
            <a:ext cx="5105400" cy="2355169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!!!\!!!!++++\2 класс\20201207_104201.jpg"/>
          <p:cNvPicPr>
            <a:picLocks noChangeAspect="1" noChangeArrowheads="1"/>
          </p:cNvPicPr>
          <p:nvPr/>
        </p:nvPicPr>
        <p:blipFill>
          <a:blip r:embed="rId4" cstate="print"/>
          <a:srcRect r="10000" b="14667"/>
          <a:stretch>
            <a:fillRect/>
          </a:stretch>
        </p:blipFill>
        <p:spPr bwMode="auto">
          <a:xfrm>
            <a:off x="12268200" y="4121149"/>
            <a:ext cx="3733800" cy="2655147"/>
          </a:xfrm>
          <a:prstGeom prst="rect">
            <a:avLst/>
          </a:prstGeom>
          <a:noFill/>
        </p:spPr>
      </p:pic>
      <p:pic>
        <p:nvPicPr>
          <p:cNvPr id="1028" name="Picture 4" descr="C:\Documents and Settings\1\Рабочий стол\!!!\!!!!++++\2 класс\20201110_122854.jpg"/>
          <p:cNvPicPr>
            <a:picLocks noChangeAspect="1" noChangeArrowheads="1"/>
          </p:cNvPicPr>
          <p:nvPr/>
        </p:nvPicPr>
        <p:blipFill>
          <a:blip r:embed="rId5" cstate="print"/>
          <a:srcRect l="11630" r="8618"/>
          <a:stretch>
            <a:fillRect/>
          </a:stretch>
        </p:blipFill>
        <p:spPr bwMode="auto">
          <a:xfrm>
            <a:off x="8458200" y="3663950"/>
            <a:ext cx="4114800" cy="2380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73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463550"/>
            <a:ext cx="8915400" cy="945389"/>
          </a:xfrm>
        </p:spPr>
        <p:txBody>
          <a:bodyPr/>
          <a:lstStyle/>
          <a:p>
            <a:r>
              <a:rPr lang="ru-RU" altLang="ru-RU" sz="4000" b="1" dirty="0">
                <a:solidFill>
                  <a:schemeClr val="accent1">
                    <a:lumMod val="75000"/>
                  </a:schemeClr>
                </a:solidFill>
                <a:latin typeface="Aver" pitchFamily="18" charset="0"/>
                <a:ea typeface="Carlito"/>
              </a:rPr>
              <a:t>Проект «Современная школа»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2434438"/>
              </p:ext>
            </p:extLst>
          </p:nvPr>
        </p:nvGraphicFramePr>
        <p:xfrm>
          <a:off x="2286000" y="1987550"/>
          <a:ext cx="12268200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/>
                <a:gridCol w="2438400"/>
                <a:gridCol w="2286000"/>
              </a:tblGrid>
              <a:tr h="5334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  <a:latin typeface="Aver" pitchFamily="18" charset="0"/>
                          <a:ea typeface="Calibri"/>
                        </a:rPr>
                        <a:t>Освоение  и внедрение методических рекомендаций по системе функционирования психологической  службы  в учреждении</a:t>
                      </a:r>
                      <a:endParaRPr lang="ru-RU" sz="24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ver" pitchFamily="18" charset="0"/>
                        </a:rPr>
                        <a:t>100%</a:t>
                      </a:r>
                      <a:endParaRPr lang="ru-RU" sz="24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ver" pitchFamily="18" charset="0"/>
                        </a:rPr>
                        <a:t>100%</a:t>
                      </a:r>
                      <a:endParaRPr lang="ru-RU" sz="2400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71800" y="4121150"/>
            <a:ext cx="10363200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4044950"/>
            <a:ext cx="12420600" cy="66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Aver" pitchFamily="18" charset="0"/>
                <a:ea typeface="Calibri"/>
                <a:cs typeface="Times New Roman"/>
              </a:rPr>
              <a:t>Введено 0,5 ставки школьного психолога ( профилактическая работа).</a:t>
            </a:r>
            <a:endParaRPr lang="ru-RU" sz="1600" dirty="0">
              <a:latin typeface="Aver" pitchFamily="18" charset="0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effectLst/>
                <a:latin typeface="Aver" pitchFamily="18" charset="0"/>
                <a:ea typeface="Calibri"/>
              </a:rPr>
              <a:t>О,5 ставки – коррекционная работа ( сетевое взаимодействие ППЦ)</a:t>
            </a:r>
            <a:endParaRPr lang="ru-RU" dirty="0">
              <a:latin typeface="Aver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8848889-9CE1-4A03-AE61-539F43D0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000" y="0"/>
            <a:ext cx="1628000" cy="16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:\Открытые занятия\IMG_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111750"/>
            <a:ext cx="4714031" cy="3535363"/>
          </a:xfrm>
          <a:prstGeom prst="rect">
            <a:avLst/>
          </a:prstGeom>
          <a:noFill/>
        </p:spPr>
      </p:pic>
      <p:pic>
        <p:nvPicPr>
          <p:cNvPr id="2051" name="Picture 3" descr="C:\Documents and Settings\1\Рабочий стол\Света фото.jpg"/>
          <p:cNvPicPr>
            <a:picLocks noChangeAspect="1" noChangeArrowheads="1"/>
          </p:cNvPicPr>
          <p:nvPr/>
        </p:nvPicPr>
        <p:blipFill>
          <a:blip r:embed="rId4" cstate="print"/>
          <a:srcRect r="9281"/>
          <a:stretch>
            <a:fillRect/>
          </a:stretch>
        </p:blipFill>
        <p:spPr bwMode="auto">
          <a:xfrm>
            <a:off x="9372600" y="5111750"/>
            <a:ext cx="4851804" cy="3555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67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0" y="311150"/>
            <a:ext cx="786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«Успех каждого ребёнка»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495039"/>
              </p:ext>
            </p:extLst>
          </p:nvPr>
        </p:nvGraphicFramePr>
        <p:xfrm>
          <a:off x="1981200" y="1301750"/>
          <a:ext cx="10668000" cy="1311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/>
                <a:gridCol w="2286000"/>
                <a:gridCol w="24384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cs typeface="Times New Roman" pitchFamily="18" charset="0"/>
                        </a:rPr>
                        <a:t>Планируемый показатель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Times New Roman" pitchFamily="18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Times New Roman" pitchFamily="18" charset="0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  <a:latin typeface="Aver" pitchFamily="18" charset="0"/>
                          <a:ea typeface="Calibri"/>
                          <a:cs typeface="Times New Roman" pitchFamily="18" charset="0"/>
                        </a:rPr>
                        <a:t>Вовлеченность обучающихся в олимпиадное движение.</a:t>
                      </a:r>
                      <a:endParaRPr lang="ru-RU" sz="20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  <a:cs typeface="Times New Roman" pitchFamily="18" charset="0"/>
                        </a:rPr>
                        <a:t>Не менее 80 %</a:t>
                      </a:r>
                      <a:endParaRPr lang="ru-RU" sz="20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  <a:cs typeface="Times New Roman" pitchFamily="18" charset="0"/>
                        </a:rPr>
                        <a:t>80%</a:t>
                      </a:r>
                      <a:endParaRPr lang="ru-RU" sz="2000" dirty="0">
                        <a:latin typeface="Aver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05000" y="2825750"/>
            <a:ext cx="8229600" cy="139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В 4 классе обучаются 25 человек, из которых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риняли участие в школьном этапе ВОШ – 80%.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Русский язык – 80% (1 победитель и 6 призеров)- результативность 35%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Математика – 44% на платформе ОЦ «Сириус» 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( 2 призера – 18%)</a:t>
            </a:r>
            <a:endParaRPr lang="ru-R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7AC8B9-96B8-4F64-BF07-5A90D46E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000" y="0"/>
            <a:ext cx="1628000" cy="16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1\Рабочий стол\!!!\!!!!++++\2 класс\1861 Сухорослов Олег Владимирович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41317">
            <a:off x="13678487" y="5799612"/>
            <a:ext cx="1698445" cy="2402478"/>
          </a:xfrm>
          <a:prstGeom prst="rect">
            <a:avLst/>
          </a:prstGeom>
          <a:noFill/>
        </p:spPr>
      </p:pic>
      <p:pic>
        <p:nvPicPr>
          <p:cNvPr id="3075" name="Picture 3" descr="C:\Documents and Settings\1\Рабочий стол\!!!\!!!!++++\4 класс\IMG_20191215_145242_815.jpg"/>
          <p:cNvPicPr>
            <a:picLocks noChangeAspect="1" noChangeArrowheads="1"/>
          </p:cNvPicPr>
          <p:nvPr/>
        </p:nvPicPr>
        <p:blipFill>
          <a:blip r:embed="rId4" cstate="print"/>
          <a:srcRect b="10863"/>
          <a:stretch>
            <a:fillRect/>
          </a:stretch>
        </p:blipFill>
        <p:spPr bwMode="auto">
          <a:xfrm>
            <a:off x="1828800" y="4730750"/>
            <a:ext cx="4648200" cy="3803650"/>
          </a:xfrm>
          <a:prstGeom prst="rect">
            <a:avLst/>
          </a:prstGeom>
          <a:noFill/>
        </p:spPr>
      </p:pic>
      <p:pic>
        <p:nvPicPr>
          <p:cNvPr id="3076" name="Picture 4" descr="C:\Documents and Settings\1\Рабочий стол\!!!\!!!!++++\4 класс\IMG-f8b73d761d4f360b45c3f0a31d11df98-V.jpg"/>
          <p:cNvPicPr>
            <a:picLocks noChangeAspect="1" noChangeArrowheads="1"/>
          </p:cNvPicPr>
          <p:nvPr/>
        </p:nvPicPr>
        <p:blipFill>
          <a:blip r:embed="rId5" cstate="print"/>
          <a:srcRect l="18488" t="26877" r="9107" b="3557"/>
          <a:stretch>
            <a:fillRect/>
          </a:stretch>
        </p:blipFill>
        <p:spPr bwMode="auto">
          <a:xfrm>
            <a:off x="6705600" y="4806950"/>
            <a:ext cx="5181600" cy="3733800"/>
          </a:xfrm>
          <a:prstGeom prst="rect">
            <a:avLst/>
          </a:prstGeom>
          <a:noFill/>
        </p:spPr>
      </p:pic>
      <p:pic>
        <p:nvPicPr>
          <p:cNvPr id="3077" name="Picture 5" descr="C:\Documents and Settings\1\Рабочий стол\!!!\!!!!++++\2 класс\Волжские созвездия 2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00548">
            <a:off x="11973951" y="5985005"/>
            <a:ext cx="1709803" cy="2375533"/>
          </a:xfrm>
          <a:prstGeom prst="rect">
            <a:avLst/>
          </a:prstGeom>
          <a:noFill/>
        </p:spPr>
      </p:pic>
      <p:pic>
        <p:nvPicPr>
          <p:cNvPr id="3079" name="Picture 7" descr="C:\Documents and Settings\1\Рабочий стол\!!!\!!!!++++\2 класс\Майоро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3314">
            <a:off x="13854987" y="3078443"/>
            <a:ext cx="2002072" cy="2783493"/>
          </a:xfrm>
          <a:prstGeom prst="rect">
            <a:avLst/>
          </a:prstGeom>
          <a:noFill/>
        </p:spPr>
      </p:pic>
      <p:pic>
        <p:nvPicPr>
          <p:cNvPr id="3080" name="Picture 8" descr="C:\Documents and Settings\1\Рабочий стол\!!!\!!!!++++\2 класс\Первые шаги Лимпоп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32512">
            <a:off x="11530321" y="3351879"/>
            <a:ext cx="1876834" cy="2654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5263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0" y="311150"/>
            <a:ext cx="786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«Успех каждого ребёнка»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0952228"/>
              </p:ext>
            </p:extLst>
          </p:nvPr>
        </p:nvGraphicFramePr>
        <p:xfrm>
          <a:off x="1981200" y="1225550"/>
          <a:ext cx="12420600" cy="173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  <a:gridCol w="2209800"/>
                <a:gridCol w="19812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Вовлечение  детей в возрасте от 5 до 18 лет в объединения технической и естественнонаучной направленностей в общей численности детей от 5 до 18 лет, занимающихся по  программам дополнительного образования, финансируемым </a:t>
                      </a:r>
                      <a:r>
                        <a:rPr lang="ru-RU" sz="1800" dirty="0" err="1" smtClean="0">
                          <a:effectLst/>
                          <a:latin typeface="Aver" pitchFamily="18" charset="0"/>
                          <a:ea typeface="Calibri"/>
                        </a:rPr>
                        <a:t>МОиН</a:t>
                      </a: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 СО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</a:rPr>
                        <a:t>Не менее 74,2 %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r" pitchFamily="18" charset="0"/>
                        </a:rPr>
                        <a:t>45%</a:t>
                      </a:r>
                      <a:endParaRPr lang="ru-RU" sz="2000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7AC8B9-96B8-4F64-BF07-5A90D46E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000" y="0"/>
            <a:ext cx="1628000" cy="16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Documents and Settings\1\Рабочий стол\!!!\!!!!++++\1 класс\IMG-b34501bfb1e29f905c4309ff151b8a85-V.jpg"/>
          <p:cNvPicPr>
            <a:picLocks noChangeAspect="1" noChangeArrowheads="1"/>
          </p:cNvPicPr>
          <p:nvPr/>
        </p:nvPicPr>
        <p:blipFill>
          <a:blip r:embed="rId3" cstate="print"/>
          <a:srcRect t="5797"/>
          <a:stretch>
            <a:fillRect/>
          </a:stretch>
        </p:blipFill>
        <p:spPr bwMode="auto">
          <a:xfrm>
            <a:off x="762000" y="3054350"/>
            <a:ext cx="4314092" cy="3048000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5257800" y="4121150"/>
          <a:ext cx="8305800" cy="4883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698" name="Picture 2" descr="C:\Documents and Settings\1\Рабочий стол\!!!\!!!!++++\1 класс\IMG-9e290a71713df518b24aeaf556c01f3f-V.jpg"/>
          <p:cNvPicPr>
            <a:picLocks noChangeAspect="1" noChangeArrowheads="1"/>
          </p:cNvPicPr>
          <p:nvPr/>
        </p:nvPicPr>
        <p:blipFill>
          <a:blip r:embed="rId5" cstate="print"/>
          <a:srcRect t="4279" r="15625"/>
          <a:stretch>
            <a:fillRect/>
          </a:stretch>
        </p:blipFill>
        <p:spPr bwMode="auto">
          <a:xfrm>
            <a:off x="11506200" y="3054350"/>
            <a:ext cx="4114800" cy="3409308"/>
          </a:xfrm>
          <a:prstGeom prst="rect">
            <a:avLst/>
          </a:prstGeom>
          <a:noFill/>
        </p:spPr>
      </p:pic>
      <p:pic>
        <p:nvPicPr>
          <p:cNvPr id="2050" name="Picture 2" descr="K:\дс Гармония НАУРАША\DSC_9087.JPG"/>
          <p:cNvPicPr>
            <a:picLocks noChangeAspect="1" noChangeArrowheads="1"/>
          </p:cNvPicPr>
          <p:nvPr/>
        </p:nvPicPr>
        <p:blipFill>
          <a:blip r:embed="rId6" cstate="print"/>
          <a:srcRect l="9976" t="10807" r="5230"/>
          <a:stretch>
            <a:fillRect/>
          </a:stretch>
        </p:blipFill>
        <p:spPr bwMode="auto">
          <a:xfrm>
            <a:off x="1905000" y="5721350"/>
            <a:ext cx="4191000" cy="2938951"/>
          </a:xfrm>
          <a:prstGeom prst="rect">
            <a:avLst/>
          </a:prstGeom>
          <a:noFill/>
        </p:spPr>
      </p:pic>
      <p:pic>
        <p:nvPicPr>
          <p:cNvPr id="2051" name="Picture 3" descr="K:\ЗАНЯТИЯ\03.02.2017 Экологие Макеева Н.К\P2033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91800" y="6178550"/>
            <a:ext cx="4343400" cy="2447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71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76800" y="615950"/>
            <a:ext cx="786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«Успех каждого ребёнка»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8379926"/>
              </p:ext>
            </p:extLst>
          </p:nvPr>
        </p:nvGraphicFramePr>
        <p:xfrm>
          <a:off x="2286000" y="1454150"/>
          <a:ext cx="12649200" cy="2652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/>
                <a:gridCol w="2286000"/>
                <a:gridCol w="28194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Участие обучающихся  в открытых онлайн-уроках, реализуемых с учетом опыта цикла открытых уроков «</a:t>
                      </a:r>
                      <a:r>
                        <a:rPr lang="ru-RU" sz="1800" dirty="0" err="1" smtClean="0">
                          <a:effectLst/>
                          <a:latin typeface="Aver" pitchFamily="18" charset="0"/>
                          <a:ea typeface="Calibri"/>
                        </a:rPr>
                        <a:t>Проектория</a:t>
                      </a: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», направленных на раннюю профориентацию 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48 учащихся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68%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Доля воспитанников дошкольных образовательных организаций, участвующих в движении «Будущие профессионалы 5+», в общей численности воспитанников, процент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1%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1,5%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7AC8B9-96B8-4F64-BF07-5A90D46E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000" y="0"/>
            <a:ext cx="1628000" cy="16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AutoShape 2" descr="https://xn--80afqpcdgo3e0d.xn--p1ai/wp-content/gallery/d0bfd180d0bed184d0bed180d0b8d0b5d0bdd182d0b0d186d0b8d18f-20-11-2020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J:\Работа\2 класс\Отчеты\Проектория\Sk7GPhnFe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806950"/>
            <a:ext cx="4343400" cy="3257550"/>
          </a:xfrm>
          <a:prstGeom prst="rect">
            <a:avLst/>
          </a:prstGeom>
          <a:noFill/>
        </p:spPr>
      </p:pic>
      <p:pic>
        <p:nvPicPr>
          <p:cNvPr id="1026" name="Picture 2" descr="C:\Documents and Settings\1\Рабочий стол\!!!\!!!!++++\1 класс\IMG-0985d4cac29c5e386a2ef1af6194b711-V.jpg"/>
          <p:cNvPicPr>
            <a:picLocks noChangeAspect="1" noChangeArrowheads="1"/>
          </p:cNvPicPr>
          <p:nvPr/>
        </p:nvPicPr>
        <p:blipFill>
          <a:blip r:embed="rId5" cstate="print"/>
          <a:srcRect t="9988" b="7253"/>
          <a:stretch>
            <a:fillRect/>
          </a:stretch>
        </p:blipFill>
        <p:spPr bwMode="auto">
          <a:xfrm rot="21349620">
            <a:off x="2846853" y="4217093"/>
            <a:ext cx="2972223" cy="4685276"/>
          </a:xfrm>
          <a:prstGeom prst="rect">
            <a:avLst/>
          </a:prstGeom>
          <a:noFill/>
        </p:spPr>
      </p:pic>
      <p:pic>
        <p:nvPicPr>
          <p:cNvPr id="1027" name="Picture 3" descr="C:\Documents and Settings\1\Рабочий стол\!!!\!!!!++++\1 класс\IMG-0ea87429bbf8ef77b6593379438731f4-V.jpg"/>
          <p:cNvPicPr>
            <a:picLocks noChangeAspect="1" noChangeArrowheads="1"/>
          </p:cNvPicPr>
          <p:nvPr/>
        </p:nvPicPr>
        <p:blipFill>
          <a:blip r:embed="rId6" cstate="print"/>
          <a:srcRect t="7853" b="16754"/>
          <a:stretch>
            <a:fillRect/>
          </a:stretch>
        </p:blipFill>
        <p:spPr bwMode="auto">
          <a:xfrm rot="298756">
            <a:off x="11929077" y="4297987"/>
            <a:ext cx="2743200" cy="4595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35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43400" y="311150"/>
            <a:ext cx="786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ver" pitchFamily="18" charset="0"/>
                <a:ea typeface="Carlito"/>
              </a:rPr>
              <a:t>Проект «Успех каждого ребёнка»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ver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943108"/>
              </p:ext>
            </p:extLst>
          </p:nvPr>
        </p:nvGraphicFramePr>
        <p:xfrm>
          <a:off x="1905000" y="1073150"/>
          <a:ext cx="9829800" cy="3109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/>
                <a:gridCol w="1981200"/>
                <a:gridCol w="1905000"/>
              </a:tblGrid>
              <a:tr h="3708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Показатель</a:t>
                      </a:r>
                    </a:p>
                  </a:txBody>
                  <a:tcPr marL="0" marR="0" marT="635" marB="0" horzOverflow="overflow"/>
                </a:tc>
                <a:tc>
                  <a:txBody>
                    <a:bodyPr/>
                    <a:lstStyle>
                      <a:lvl1pPr marL="27781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</a:rPr>
                        <a:t>Планируемый показатель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ver" pitchFamily="18" charset="0"/>
                        <a:ea typeface="Carlito"/>
                        <a:cs typeface="Carlito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77813" marR="0" lvl="0" indent="0" algn="ctr" defTabSz="914400" rtl="0" eaLnBrk="1" fontAlgn="base" latinLnBrk="0" hangingPunct="1">
                        <a:lnSpc>
                          <a:spcPts val="19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r" pitchFamily="18" charset="0"/>
                          <a:ea typeface="Carlito"/>
                          <a:cs typeface="Carlito"/>
                        </a:rPr>
                        <a:t>Достигнутый показатель</a:t>
                      </a:r>
                    </a:p>
                  </a:txBody>
                  <a:tcPr marL="0" marR="0" marT="0" marB="0" horzOverflow="overflow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Посещение обучающимися</a:t>
                      </a:r>
                      <a:r>
                        <a:rPr lang="ru-RU" sz="1800" b="1" dirty="0" smtClean="0">
                          <a:effectLst/>
                          <a:latin typeface="Aver" pitchFamily="18" charset="0"/>
                          <a:ea typeface="Calibri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 детских технопарков «</a:t>
                      </a:r>
                      <a:r>
                        <a:rPr lang="ru-RU" sz="1800" dirty="0" err="1" smtClean="0">
                          <a:effectLst/>
                          <a:latin typeface="Aver" pitchFamily="18" charset="0"/>
                          <a:ea typeface="Calibri"/>
                        </a:rPr>
                        <a:t>Кванториум</a:t>
                      </a: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» (мобильных технопарков «</a:t>
                      </a:r>
                      <a:r>
                        <a:rPr lang="ru-RU" sz="1800" dirty="0" err="1" smtClean="0">
                          <a:effectLst/>
                          <a:latin typeface="Aver" pitchFamily="18" charset="0"/>
                          <a:ea typeface="Calibri"/>
                        </a:rPr>
                        <a:t>Кванториум</a:t>
                      </a:r>
                      <a:r>
                        <a:rPr lang="ru-RU" sz="1800" dirty="0" smtClean="0">
                          <a:effectLst/>
                          <a:latin typeface="Aver" pitchFamily="18" charset="0"/>
                          <a:ea typeface="Calibri"/>
                        </a:rPr>
                        <a:t>»)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Федерации.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0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ver" pitchFamily="18" charset="0"/>
                        </a:rPr>
                        <a:t>15%</a:t>
                      </a:r>
                      <a:endParaRPr lang="ru-RU" dirty="0">
                        <a:latin typeface="Aver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7AC8B9-96B8-4F64-BF07-5A90D46E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000" y="0"/>
            <a:ext cx="1628000" cy="16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 descr="C:\Documents and Settings\1\Рабочий стол\!!!\!!!!++++\2 класс\IMG-24b8dd6297145659117e3e1719ea3fa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197350"/>
            <a:ext cx="6781800" cy="4600719"/>
          </a:xfrm>
          <a:prstGeom prst="rect">
            <a:avLst/>
          </a:prstGeom>
          <a:noFill/>
        </p:spPr>
      </p:pic>
      <p:pic>
        <p:nvPicPr>
          <p:cNvPr id="27650" name="Picture 2" descr="C:\Documents and Settings\1\Рабочий стол\!!!\!!!!++++\2 класс\ф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34800" y="1835150"/>
            <a:ext cx="3838575" cy="6791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8253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олнцестояние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943</Words>
  <Application>Microsoft Office PowerPoint</Application>
  <PresentationFormat>Произвольный</PresentationFormat>
  <Paragraphs>191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Солнцестояние</vt:lpstr>
      <vt:lpstr>Слайд 1</vt:lpstr>
      <vt:lpstr>Национальный проект «Образование»  Указ Президента Российской Федерации № 474 от 21.07.2020г. «О национальных целях развития Российской Федерации на период до 2030 года»  </vt:lpstr>
      <vt:lpstr>Школа сегодня</vt:lpstr>
      <vt:lpstr>Проект «Современная школа»</vt:lpstr>
      <vt:lpstr>Проект «Современная школа»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12</cp:lastModifiedBy>
  <cp:revision>17</cp:revision>
  <dcterms:created xsi:type="dcterms:W3CDTF">2020-12-02T10:09:33Z</dcterms:created>
  <dcterms:modified xsi:type="dcterms:W3CDTF">2020-12-07T07:00:06Z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2020-12-02T00:00:00Z</vt:filetime>
  </property>
</Properties>
</file>