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0"/>
  </p:notesMasterIdLst>
  <p:sldIdLst>
    <p:sldId id="256" r:id="rId2"/>
    <p:sldId id="303" r:id="rId3"/>
    <p:sldId id="288" r:id="rId4"/>
    <p:sldId id="286" r:id="rId5"/>
    <p:sldId id="287" r:id="rId6"/>
    <p:sldId id="289" r:id="rId7"/>
    <p:sldId id="290" r:id="rId8"/>
    <p:sldId id="306" r:id="rId9"/>
    <p:sldId id="307" r:id="rId10"/>
    <p:sldId id="308" r:id="rId11"/>
    <p:sldId id="309" r:id="rId12"/>
    <p:sldId id="310" r:id="rId13"/>
    <p:sldId id="312" r:id="rId14"/>
    <p:sldId id="314" r:id="rId15"/>
    <p:sldId id="315" r:id="rId16"/>
    <p:sldId id="316" r:id="rId17"/>
    <p:sldId id="313" r:id="rId18"/>
    <p:sldId id="317" r:id="rId19"/>
  </p:sldIdLst>
  <p:sldSz cx="16002000" cy="9004300"/>
  <p:notesSz cx="16002000" cy="9004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6">
          <p15:clr>
            <a:srgbClr val="A4A3A4"/>
          </p15:clr>
        </p15:guide>
        <p15:guide id="2" pos="50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47" autoAdjust="0"/>
  </p:normalViewPr>
  <p:slideViewPr>
    <p:cSldViewPr>
      <p:cViewPr varScale="1">
        <p:scale>
          <a:sx n="85" d="100"/>
          <a:sy n="85" d="100"/>
        </p:scale>
        <p:origin x="5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74" y="-84"/>
      </p:cViewPr>
      <p:guideLst>
        <p:guide orient="horz" pos="2836"/>
        <p:guide pos="50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9342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9064625" y="0"/>
            <a:ext cx="693420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2A53A-F2A9-41F7-8C24-7FC62E6DA4E3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000625" y="674688"/>
            <a:ext cx="60007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600200" y="4276725"/>
            <a:ext cx="12801600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69342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9064625" y="8551863"/>
            <a:ext cx="693420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78CD-3675-40C5-9B85-3605CCE38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78CD-3675-40C5-9B85-3605CCE38EB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78CD-3675-40C5-9B85-3605CCE38EB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3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78CD-3675-40C5-9B85-3605CCE38EB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58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78CD-3675-40C5-9B85-3605CCE38EB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74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78CD-3675-40C5-9B85-3605CCE38EB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5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2506980" y="472533"/>
            <a:ext cx="12961620" cy="193292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2506980" y="2429065"/>
            <a:ext cx="12961620" cy="2301099"/>
          </a:xfrm>
        </p:spPr>
        <p:txBody>
          <a:bodyPr tIns="0"/>
          <a:lstStyle>
            <a:lvl1pPr marL="42865" indent="0" algn="l">
              <a:buNone/>
              <a:defRPr sz="4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714421" indent="0" algn="ctr">
              <a:buNone/>
            </a:lvl2pPr>
            <a:lvl3pPr marL="1428841" indent="0" algn="ctr">
              <a:buNone/>
            </a:lvl3pPr>
            <a:lvl4pPr marL="2143262" indent="0" algn="ctr">
              <a:buNone/>
            </a:lvl4pPr>
            <a:lvl5pPr marL="2857683" indent="0" algn="ctr">
              <a:buNone/>
            </a:lvl5pPr>
            <a:lvl6pPr marL="3572104" indent="0" algn="ctr">
              <a:buNone/>
            </a:lvl6pPr>
            <a:lvl7pPr marL="4286524" indent="0" algn="ctr">
              <a:buNone/>
            </a:lvl7pPr>
            <a:lvl8pPr marL="5000945" indent="0" algn="ctr">
              <a:buNone/>
            </a:lvl8pPr>
            <a:lvl9pPr marL="5715366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12508" y="1856270"/>
            <a:ext cx="368046" cy="27613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025058" y="1765956"/>
            <a:ext cx="112014" cy="8404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2001500" y="360591"/>
            <a:ext cx="3200400" cy="7682836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000250" y="360593"/>
            <a:ext cx="9734550" cy="768283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95058" y="-71"/>
            <a:ext cx="12001500" cy="900437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2186" y="3414131"/>
            <a:ext cx="11201400" cy="3001433"/>
          </a:xfrm>
        </p:spPr>
        <p:txBody>
          <a:bodyPr anchor="t"/>
          <a:lstStyle>
            <a:lvl1pPr algn="l">
              <a:lnSpc>
                <a:spcPts val="7032"/>
              </a:lnSpc>
              <a:buNone/>
              <a:defRPr sz="63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12186" y="1400669"/>
            <a:ext cx="11201400" cy="1982196"/>
          </a:xfrm>
        </p:spPr>
        <p:txBody>
          <a:bodyPr anchor="b"/>
          <a:lstStyle>
            <a:lvl1pPr marL="28577" indent="0">
              <a:lnSpc>
                <a:spcPts val="3594"/>
              </a:lnSpc>
              <a:spcBef>
                <a:spcPts val="0"/>
              </a:spcBef>
              <a:buNone/>
              <a:defRPr sz="31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4000500" y="0"/>
            <a:ext cx="133350" cy="900437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3801562" y="3695539"/>
            <a:ext cx="368046" cy="27613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4214112" y="3605226"/>
            <a:ext cx="112014" cy="8404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314" y="360172"/>
            <a:ext cx="13121640" cy="1500717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2314" y="2000956"/>
            <a:ext cx="6400800" cy="6122924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33154" y="2000956"/>
            <a:ext cx="6400800" cy="6122924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6775330"/>
            <a:ext cx="14401800" cy="1500717"/>
          </a:xfrm>
        </p:spPr>
        <p:txBody>
          <a:bodyPr anchor="ctr"/>
          <a:lstStyle>
            <a:lvl1pPr algn="ctr">
              <a:defRPr sz="70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431017"/>
            <a:ext cx="7040880" cy="84040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00019" indent="0" algn="l">
              <a:lnSpc>
                <a:spcPct val="100000"/>
              </a:lnSpc>
              <a:spcBef>
                <a:spcPts val="156"/>
              </a:spcBef>
              <a:buNone/>
              <a:defRPr sz="3000" b="0">
                <a:solidFill>
                  <a:schemeClr val="tx1"/>
                </a:solidFill>
              </a:defRPr>
            </a:lvl1pPr>
            <a:lvl2pPr>
              <a:buNone/>
              <a:defRPr sz="31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161020" y="431017"/>
            <a:ext cx="7040880" cy="840401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100019" indent="0" algn="l">
              <a:lnSpc>
                <a:spcPct val="100000"/>
              </a:lnSpc>
              <a:spcBef>
                <a:spcPts val="156"/>
              </a:spcBef>
              <a:buNone/>
              <a:defRPr sz="3000" b="0">
                <a:solidFill>
                  <a:schemeClr val="tx1"/>
                </a:solidFill>
              </a:defRPr>
            </a:lvl1pPr>
            <a:lvl2pPr>
              <a:buNone/>
              <a:defRPr sz="3100" b="1"/>
            </a:lvl2pPr>
            <a:lvl3pPr>
              <a:buNone/>
              <a:defRPr sz="2800" b="1"/>
            </a:lvl3pPr>
            <a:lvl4pPr>
              <a:buNone/>
              <a:defRPr sz="2500" b="1"/>
            </a:lvl4pPr>
            <a:lvl5pPr>
              <a:buNone/>
              <a:defRPr sz="25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0100" y="1272702"/>
            <a:ext cx="7040880" cy="540258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614402" indent="-428652">
              <a:lnSpc>
                <a:spcPct val="100000"/>
              </a:lnSpc>
              <a:spcBef>
                <a:spcPts val="1094"/>
              </a:spcBef>
              <a:defRPr sz="3800"/>
            </a:lvl1pPr>
            <a:lvl2pPr>
              <a:lnSpc>
                <a:spcPct val="100000"/>
              </a:lnSpc>
              <a:spcBef>
                <a:spcPts val="1094"/>
              </a:spcBef>
              <a:defRPr sz="3100"/>
            </a:lvl2pPr>
            <a:lvl3pPr>
              <a:lnSpc>
                <a:spcPct val="100000"/>
              </a:lnSpc>
              <a:spcBef>
                <a:spcPts val="1094"/>
              </a:spcBef>
              <a:defRPr sz="2800"/>
            </a:lvl3pPr>
            <a:lvl4pPr>
              <a:lnSpc>
                <a:spcPct val="100000"/>
              </a:lnSpc>
              <a:spcBef>
                <a:spcPts val="1094"/>
              </a:spcBef>
              <a:defRPr sz="2500"/>
            </a:lvl4pPr>
            <a:lvl5pPr>
              <a:lnSpc>
                <a:spcPct val="100000"/>
              </a:lnSpc>
              <a:spcBef>
                <a:spcPts val="1094"/>
              </a:spcBef>
              <a:defRPr sz="25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1020" y="1272702"/>
            <a:ext cx="7040880" cy="540258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614402" indent="-428652">
              <a:lnSpc>
                <a:spcPct val="100000"/>
              </a:lnSpc>
              <a:spcBef>
                <a:spcPts val="1094"/>
              </a:spcBef>
              <a:defRPr sz="3800"/>
            </a:lvl1pPr>
            <a:lvl2pPr>
              <a:lnSpc>
                <a:spcPct val="100000"/>
              </a:lnSpc>
              <a:spcBef>
                <a:spcPts val="1094"/>
              </a:spcBef>
              <a:defRPr sz="3100"/>
            </a:lvl2pPr>
            <a:lvl3pPr>
              <a:lnSpc>
                <a:spcPct val="100000"/>
              </a:lnSpc>
              <a:spcBef>
                <a:spcPts val="1094"/>
              </a:spcBef>
              <a:defRPr sz="2800"/>
            </a:lvl3pPr>
            <a:lvl4pPr>
              <a:lnSpc>
                <a:spcPct val="100000"/>
              </a:lnSpc>
              <a:spcBef>
                <a:spcPts val="1094"/>
              </a:spcBef>
              <a:defRPr sz="2500"/>
            </a:lvl4pPr>
            <a:lvl5pPr>
              <a:lnSpc>
                <a:spcPct val="100000"/>
              </a:lnSpc>
              <a:spcBef>
                <a:spcPts val="1094"/>
              </a:spcBef>
              <a:defRPr sz="25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2314" y="360172"/>
            <a:ext cx="13121640" cy="1500717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6222" y="0"/>
            <a:ext cx="14225778" cy="90043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776222" y="-71"/>
            <a:ext cx="128016" cy="900437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284621"/>
            <a:ext cx="6667500" cy="1525729"/>
          </a:xfrm>
          <a:ln>
            <a:noFill/>
          </a:ln>
        </p:spPr>
        <p:txBody>
          <a:bodyPr anchor="b"/>
          <a:lstStyle>
            <a:lvl1pPr algn="l">
              <a:lnSpc>
                <a:spcPts val="3125"/>
              </a:lnSpc>
              <a:buNone/>
              <a:defRPr sz="34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00100" y="1847291"/>
            <a:ext cx="6667500" cy="917105"/>
          </a:xfrm>
        </p:spPr>
        <p:txBody>
          <a:bodyPr/>
          <a:lstStyle>
            <a:lvl1pPr marL="71442" indent="0">
              <a:lnSpc>
                <a:spcPct val="100000"/>
              </a:lnSpc>
              <a:spcBef>
                <a:spcPts val="0"/>
              </a:spcBef>
              <a:buNone/>
              <a:defRPr sz="2200"/>
            </a:lvl1pPr>
            <a:lvl2pPr>
              <a:buNone/>
              <a:defRPr sz="19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00100" y="2801339"/>
            <a:ext cx="14268450" cy="5242087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068" y="1400669"/>
            <a:ext cx="4800600" cy="2601242"/>
          </a:xfrm>
        </p:spPr>
        <p:txBody>
          <a:bodyPr anchor="b">
            <a:noAutofit/>
          </a:bodyPr>
          <a:lstStyle>
            <a:lvl1pPr algn="l">
              <a:buNone/>
              <a:defRPr sz="33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33500" y="1400669"/>
            <a:ext cx="8001000" cy="6002867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42884" tIns="428652" rIns="142884" bIns="71442" rtlCol="0" anchor="t">
            <a:normAutofit/>
          </a:bodyPr>
          <a:lstStyle/>
          <a:p>
            <a:pPr marL="0" indent="-442941" algn="l" rtl="0" eaLnBrk="1" latinLnBrk="0" hangingPunct="1">
              <a:lnSpc>
                <a:spcPts val="4688"/>
              </a:lnSpc>
              <a:spcBef>
                <a:spcPts val="938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5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66850" y="1500721"/>
            <a:ext cx="7734300" cy="4614449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42884" tIns="428652" anchor="t"/>
          <a:lstStyle>
            <a:lvl1pPr marL="0" indent="0" algn="l" eaLnBrk="1" latinLnBrk="0" hangingPunct="1">
              <a:buNone/>
              <a:defRPr sz="50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694269" y="1253015"/>
            <a:ext cx="1200150" cy="26825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8756417" y="1229966"/>
            <a:ext cx="1136142" cy="26825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66850" y="6303010"/>
            <a:ext cx="7734300" cy="1000478"/>
          </a:xfrm>
        </p:spPr>
        <p:txBody>
          <a:bodyPr anchor="ctr"/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200">
                <a:solidFill>
                  <a:srgbClr val="777777"/>
                </a:solidFill>
              </a:defRPr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1427871" y="-1071275"/>
            <a:ext cx="2868052" cy="2151798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95429" y="27707"/>
            <a:ext cx="2978834" cy="223491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320043" y="1385277"/>
            <a:ext cx="1970005" cy="144770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772529" y="-71"/>
            <a:ext cx="14229472" cy="900437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2314" y="360589"/>
            <a:ext cx="13121640" cy="1500717"/>
          </a:xfrm>
          <a:prstGeom prst="rect">
            <a:avLst/>
          </a:prstGeom>
        </p:spPr>
        <p:txBody>
          <a:bodyPr lIns="142884" tIns="71442" rIns="142884" bIns="71442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12314" y="1900908"/>
            <a:ext cx="13121640" cy="6303010"/>
          </a:xfrm>
          <a:prstGeom prst="rect">
            <a:avLst/>
          </a:prstGeom>
        </p:spPr>
        <p:txBody>
          <a:bodyPr lIns="142884" tIns="71442" rIns="142884" bIns="71442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6267450" y="8278953"/>
            <a:ext cx="3733800" cy="625299"/>
          </a:xfrm>
          <a:prstGeom prst="rect">
            <a:avLst/>
          </a:prstGeom>
        </p:spPr>
        <p:txBody>
          <a:bodyPr lIns="142884" tIns="71442" rIns="142884" bIns="71442" anchor="b"/>
          <a:lstStyle>
            <a:lvl1pPr algn="r" eaLnBrk="1" latinLnBrk="0" hangingPunct="1">
              <a:defRPr kumimoji="0" sz="19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defTabSz="1200241"/>
            <a:fld id="{B47D119C-1F55-4A55-83EC-15647503AC8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00241"/>
              <a:t>02.12.2024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10001250" y="8278953"/>
            <a:ext cx="5067300" cy="625299"/>
          </a:xfrm>
          <a:prstGeom prst="rect">
            <a:avLst/>
          </a:prstGeom>
        </p:spPr>
        <p:txBody>
          <a:bodyPr lIns="142884" tIns="71442" rIns="142884" bIns="71442" anchor="b"/>
          <a:lstStyle>
            <a:lvl1pPr eaLnBrk="1" latinLnBrk="0" hangingPunct="1">
              <a:defRPr kumimoji="0" sz="1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1200241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5073884" y="8278953"/>
            <a:ext cx="800100" cy="625299"/>
          </a:xfrm>
          <a:prstGeom prst="rect">
            <a:avLst/>
          </a:prstGeom>
        </p:spPr>
        <p:txBody>
          <a:bodyPr lIns="142884" tIns="71442" rIns="142884" bIns="71442" anchor="b"/>
          <a:lstStyle>
            <a:lvl1pPr algn="ctr" eaLnBrk="1" latinLnBrk="0" hangingPunct="1">
              <a:defRPr kumimoji="0" sz="19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defTabSz="1200241"/>
            <a:fld id="{71474A91-710F-4D0D-A9DF-519CB9931E2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00241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776222" y="-71"/>
            <a:ext cx="128016" cy="900437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42884" tIns="71442" rIns="142884" bIns="71442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xStyles>
    <p:titleStyle>
      <a:lvl1pPr algn="l" rtl="0" eaLnBrk="1" latinLnBrk="0" hangingPunct="1">
        <a:spcBef>
          <a:spcPct val="0"/>
        </a:spcBef>
        <a:buNone/>
        <a:defRPr kumimoji="0" sz="6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71537" indent="-442941" algn="l" rtl="0" eaLnBrk="1" latinLnBrk="0" hangingPunct="1">
        <a:lnSpc>
          <a:spcPct val="100000"/>
        </a:lnSpc>
        <a:spcBef>
          <a:spcPts val="938"/>
        </a:spcBef>
        <a:buClr>
          <a:schemeClr val="accent1"/>
        </a:buClr>
        <a:buSzPct val="80000"/>
        <a:buFont typeface="Wingdings 2"/>
        <a:buChar char="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000189" indent="-371499" algn="l" rtl="0" eaLnBrk="1" latinLnBrk="0" hangingPunct="1">
        <a:lnSpc>
          <a:spcPct val="100000"/>
        </a:lnSpc>
        <a:spcBef>
          <a:spcPts val="859"/>
        </a:spcBef>
        <a:buClr>
          <a:schemeClr val="accent1"/>
        </a:buClr>
        <a:buFont typeface="Verdana"/>
        <a:buChar char="◦"/>
        <a:defRPr kumimoji="0"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5976" indent="-35721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610" indent="-271480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955" indent="-285768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2357588" indent="-285768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2686222" indent="-28576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3000567" indent="-28576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3329201" indent="-285768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714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428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1432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8576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5721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2865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0009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7153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1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002000" cy="8987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27" y="3597296"/>
            <a:ext cx="16002000" cy="34496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«Вожатские отряды,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как средство реализации преемственности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в формировании патриотических ценностей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у детей старшего дошкольного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и младшего школьного возраста»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8400" y="7550150"/>
            <a:ext cx="1072159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95"/>
              </a:spcBef>
              <a:tabLst>
                <a:tab pos="2762250" algn="l"/>
              </a:tabLst>
            </a:pP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г</a:t>
            </a:r>
            <a:r>
              <a:rPr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осударственно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е</a:t>
            </a:r>
            <a:r>
              <a:rPr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бюджетно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е</a:t>
            </a:r>
            <a:r>
              <a:rPr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общеобразовательно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е</a:t>
            </a:r>
            <a:r>
              <a:rPr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  </a:t>
            </a:r>
            <a:r>
              <a:rPr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учреждени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е</a:t>
            </a:r>
            <a:r>
              <a:rPr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начальная </a:t>
            </a:r>
            <a:r>
              <a:rPr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школ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а</a:t>
            </a:r>
            <a:r>
              <a:rPr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lang="ru-RU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«Гармония» п.г.т.Безенчук муниципального района Безенчукский </a:t>
            </a:r>
            <a:r>
              <a:rPr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Самарской</a:t>
            </a:r>
            <a:r>
              <a:rPr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24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Bookman Old Style" panose="02050604050505020204" pitchFamily="18" charset="0"/>
                <a:cs typeface="Arial"/>
              </a:rPr>
              <a:t>области</a:t>
            </a:r>
            <a:endParaRPr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68400" y="8235950"/>
            <a:ext cx="154609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bg1"/>
                </a:solidFill>
                <a:latin typeface="Calibri"/>
                <a:cs typeface="Calibri"/>
              </a:rPr>
              <a:t>03.12.2024г.</a:t>
            </a:r>
            <a:endParaRPr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0" y="244836"/>
            <a:ext cx="131866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32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Carlito"/>
              </a:rPr>
              <a:t>Проекционное заседание творческой группы реализации РИП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2C4BCA6-9593-45DF-8597-EA49FEDE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397000"/>
            <a:ext cx="4648200" cy="34861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69C490-78E5-4B05-AB6F-C259C94F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784350"/>
            <a:ext cx="4648200" cy="6197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C7B269-CF74-40A8-B572-364964E005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6492"/>
            <a:ext cx="4648199" cy="34861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963254F-1035-4B50-B203-6E9FF81D82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328" y="1031820"/>
            <a:ext cx="2108965" cy="23654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6A945A-5C80-484D-BCE3-B44BBDC4E4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542" y="5963142"/>
            <a:ext cx="2643973" cy="246004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FA6AF86-075C-4988-A641-3B0AE58666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0" y="3590006"/>
            <a:ext cx="2643972" cy="220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xn--80afqpcdgo3e0d.xn--p1ai/wp-content/gallery/d0bfd180d0bed184d0bed180d0b8d0b5d0bdd182d0b0d186d0b8d18f-20-11-2020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F9031E-CE58-47E0-A6DA-3E24955B702A}"/>
              </a:ext>
            </a:extLst>
          </p:cNvPr>
          <p:cNvSpPr/>
          <p:nvPr/>
        </p:nvSpPr>
        <p:spPr>
          <a:xfrm>
            <a:off x="8179623" y="310434"/>
            <a:ext cx="7429502" cy="26545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altLang="ru-RU" sz="11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  <a:p>
            <a:pPr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Вожатские отряды — </a:t>
            </a:r>
            <a:r>
              <a:rPr lang="ru-RU" altLang="ru-RU" sz="20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это добровольные организации, которые создаются в целях координации деятельности ученического самоуправления в школе, оказания регулярной шефской помощи воспитанникам детского сада.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19D8D-7300-4B45-9C4E-0D7E6015F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7350"/>
            <a:ext cx="5079178" cy="509709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3BB8F5-6AEE-4D31-B092-3F9F2EC33F39}"/>
              </a:ext>
            </a:extLst>
          </p:cNvPr>
          <p:cNvSpPr/>
          <p:nvPr/>
        </p:nvSpPr>
        <p:spPr>
          <a:xfrm>
            <a:off x="8179623" y="3165773"/>
            <a:ext cx="7429502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Цель работы </a:t>
            </a:r>
            <a:r>
              <a:rPr lang="ru-RU" altLang="ru-RU" sz="20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— раскрытие и развитие задатков и возможностей детей, позволяющих стать лидерами в избранной сфере деятельности, способствование развитию детского ученического самоуправления.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4F4E04-CD26-4258-81D8-FF38C60562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5" b="3602"/>
          <a:stretch/>
        </p:blipFill>
        <p:spPr>
          <a:xfrm>
            <a:off x="12421802" y="5281202"/>
            <a:ext cx="3159784" cy="35871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C6946D-7BB9-4A08-9EFF-B7E46DEFE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340350"/>
            <a:ext cx="4761186" cy="35708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6FC5C4-13C0-4C4B-897B-0F0BEE0CC8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5"/>
          <a:stretch/>
        </p:blipFill>
        <p:spPr>
          <a:xfrm>
            <a:off x="2749796" y="5313442"/>
            <a:ext cx="3159784" cy="346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xn--80afqpcdgo3e0d.xn--p1ai/wp-content/gallery/d0bfd180d0bed184d0bed180d0b8d0b5d0bdd182d0b0d186d0b8d18f-20-11-2020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19D8D-7300-4B45-9C4E-0D7E6015F7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296" y="1454150"/>
            <a:ext cx="5769265" cy="57896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66EF9D-9749-49B8-A111-1DB475052F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3"/>
          <a:stretch/>
        </p:blipFill>
        <p:spPr>
          <a:xfrm>
            <a:off x="12268200" y="720211"/>
            <a:ext cx="2362200" cy="18578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A04A1FB-F00E-45D8-B236-01B6E87EC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158" y="3086031"/>
            <a:ext cx="2048861" cy="229804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60A9E23-BAD1-4B6E-A768-0D3E93D8E4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788" y="5437451"/>
            <a:ext cx="2895600" cy="2415649"/>
          </a:xfrm>
          <a:prstGeom prst="rect">
            <a:avLst/>
          </a:prstGeom>
        </p:spPr>
      </p:pic>
      <p:sp>
        <p:nvSpPr>
          <p:cNvPr id="2" name="Блок-схема: альтернативный процесс 1">
            <a:extLst>
              <a:ext uri="{FF2B5EF4-FFF2-40B4-BE49-F238E27FC236}">
                <a16:creationId xmlns:a16="http://schemas.microsoft.com/office/drawing/2014/main" id="{8D63BD14-FC5F-4C5A-8F91-8383D0410E14}"/>
              </a:ext>
            </a:extLst>
          </p:cNvPr>
          <p:cNvSpPr/>
          <p:nvPr/>
        </p:nvSpPr>
        <p:spPr>
          <a:xfrm>
            <a:off x="7772400" y="968889"/>
            <a:ext cx="3626710" cy="16091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ПЕРВЫЙ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ГОД</a:t>
            </a:r>
          </a:p>
        </p:txBody>
      </p:sp>
      <p:sp>
        <p:nvSpPr>
          <p:cNvPr id="19" name="Блок-схема: альтернативный процесс 18">
            <a:extLst>
              <a:ext uri="{FF2B5EF4-FFF2-40B4-BE49-F238E27FC236}">
                <a16:creationId xmlns:a16="http://schemas.microsoft.com/office/drawing/2014/main" id="{AF86F189-8081-43CA-9C00-F302D8A6C2AB}"/>
              </a:ext>
            </a:extLst>
          </p:cNvPr>
          <p:cNvSpPr/>
          <p:nvPr/>
        </p:nvSpPr>
        <p:spPr>
          <a:xfrm>
            <a:off x="7772400" y="3404789"/>
            <a:ext cx="3626710" cy="16091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ВТОРОЙ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ГОД</a:t>
            </a:r>
          </a:p>
        </p:txBody>
      </p:sp>
      <p:sp>
        <p:nvSpPr>
          <p:cNvPr id="20" name="Блок-схема: альтернативный процесс 19">
            <a:extLst>
              <a:ext uri="{FF2B5EF4-FFF2-40B4-BE49-F238E27FC236}">
                <a16:creationId xmlns:a16="http://schemas.microsoft.com/office/drawing/2014/main" id="{1B2AD377-AB65-4ED9-A780-D4E36E15FFC4}"/>
              </a:ext>
            </a:extLst>
          </p:cNvPr>
          <p:cNvSpPr/>
          <p:nvPr/>
        </p:nvSpPr>
        <p:spPr>
          <a:xfrm>
            <a:off x="7772400" y="5840689"/>
            <a:ext cx="3626710" cy="160917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ТРЕТИЙ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24235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795E9-320D-48DC-BE16-D7E1B3AD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6238"/>
            <a:ext cx="3610232" cy="362296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639989-5298-4024-B8FB-5B512A0AFF55}"/>
              </a:ext>
            </a:extLst>
          </p:cNvPr>
          <p:cNvSpPr/>
          <p:nvPr/>
        </p:nvSpPr>
        <p:spPr>
          <a:xfrm>
            <a:off x="7391400" y="983010"/>
            <a:ext cx="742950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«День знаний»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Сентябрь, 2024г.</a:t>
            </a:r>
            <a:endParaRPr lang="ru-RU" altLang="ru-RU" sz="20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FB07F2-920F-48EB-980B-EC7108D05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3"/>
          <a:stretch/>
        </p:blipFill>
        <p:spPr>
          <a:xfrm>
            <a:off x="1905000" y="3968750"/>
            <a:ext cx="3744875" cy="29453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3EFB8E-1FB7-4854-804A-473CD8C60D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 b="19370"/>
          <a:stretch/>
        </p:blipFill>
        <p:spPr>
          <a:xfrm>
            <a:off x="7082257" y="3220689"/>
            <a:ext cx="8047787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2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EC5E3C-7ED2-4ACA-8F70-1CD022447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978150"/>
            <a:ext cx="5720278" cy="429020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42D014-DE59-4E30-91C9-1A30F646EA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" b="4380"/>
          <a:stretch/>
        </p:blipFill>
        <p:spPr>
          <a:xfrm>
            <a:off x="6147790" y="2992417"/>
            <a:ext cx="3505200" cy="42902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795E9-320D-48DC-BE16-D7E1B3AD86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6238"/>
            <a:ext cx="3610232" cy="362296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639989-5298-4024-B8FB-5B512A0AFF55}"/>
              </a:ext>
            </a:extLst>
          </p:cNvPr>
          <p:cNvSpPr/>
          <p:nvPr/>
        </p:nvSpPr>
        <p:spPr>
          <a:xfrm>
            <a:off x="7391400" y="983010"/>
            <a:ext cx="742950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«Месячник безопасности»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Сентябрь, 2024г.</a:t>
            </a:r>
            <a:endParaRPr lang="ru-RU" altLang="ru-RU" sz="20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FB07F2-920F-48EB-980B-EC7108D050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3"/>
          <a:stretch/>
        </p:blipFill>
        <p:spPr>
          <a:xfrm>
            <a:off x="1905000" y="3968750"/>
            <a:ext cx="3744875" cy="294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795E9-320D-48DC-BE16-D7E1B3AD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6238"/>
            <a:ext cx="3610232" cy="362296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639989-5298-4024-B8FB-5B512A0AFF55}"/>
              </a:ext>
            </a:extLst>
          </p:cNvPr>
          <p:cNvSpPr/>
          <p:nvPr/>
        </p:nvSpPr>
        <p:spPr>
          <a:xfrm>
            <a:off x="7239000" y="193274"/>
            <a:ext cx="8234878" cy="166199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«День работника дошкольного образования </a:t>
            </a:r>
          </a:p>
          <a:p>
            <a:pPr algn="ctr">
              <a:lnSpc>
                <a:spcPct val="150000"/>
              </a:lnSpc>
            </a:pPr>
            <a:r>
              <a:rPr lang="ru-RU" altLang="ru-RU" sz="24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и День учителя»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Октябрь, 2024г.</a:t>
            </a:r>
            <a:endParaRPr lang="ru-RU" altLang="ru-RU" sz="20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FB07F2-920F-48EB-980B-EC7108D05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3"/>
          <a:stretch/>
        </p:blipFill>
        <p:spPr>
          <a:xfrm>
            <a:off x="1905000" y="3968750"/>
            <a:ext cx="3744875" cy="29453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0331BC-C4EA-4FD1-BCF3-B28A270E31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5" b="10364"/>
          <a:stretch/>
        </p:blipFill>
        <p:spPr>
          <a:xfrm>
            <a:off x="6096000" y="5462601"/>
            <a:ext cx="5642971" cy="34294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23702E-05E8-45CA-9103-E40CFADB51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4" b="4602"/>
          <a:stretch/>
        </p:blipFill>
        <p:spPr>
          <a:xfrm>
            <a:off x="10352127" y="2011997"/>
            <a:ext cx="5374739" cy="34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795E9-320D-48DC-BE16-D7E1B3AD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6238"/>
            <a:ext cx="3610232" cy="362296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639989-5298-4024-B8FB-5B512A0AFF55}"/>
              </a:ext>
            </a:extLst>
          </p:cNvPr>
          <p:cNvSpPr/>
          <p:nvPr/>
        </p:nvSpPr>
        <p:spPr>
          <a:xfrm>
            <a:off x="6934200" y="996950"/>
            <a:ext cx="8234878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«День народного единства»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Ноябрь, 2024г.</a:t>
            </a:r>
            <a:endParaRPr lang="ru-RU" altLang="ru-RU" sz="20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FB07F2-920F-48EB-980B-EC7108D05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3"/>
          <a:stretch/>
        </p:blipFill>
        <p:spPr>
          <a:xfrm>
            <a:off x="1905000" y="3968750"/>
            <a:ext cx="3744875" cy="29453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484375-39A3-4E6A-B148-B073C9624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705" y="2761707"/>
            <a:ext cx="7145867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1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3795E9-320D-48DC-BE16-D7E1B3AD8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56238"/>
            <a:ext cx="3610232" cy="362296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639989-5298-4024-B8FB-5B512A0AFF55}"/>
              </a:ext>
            </a:extLst>
          </p:cNvPr>
          <p:cNvSpPr/>
          <p:nvPr/>
        </p:nvSpPr>
        <p:spPr>
          <a:xfrm>
            <a:off x="7079424" y="819975"/>
            <a:ext cx="7429502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4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«День матери»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Ноябрь, 2024г.</a:t>
            </a:r>
            <a:endParaRPr lang="ru-RU" altLang="ru-RU" sz="20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C201DE-88EF-45CF-B921-E93C4472A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93"/>
          <a:stretch/>
        </p:blipFill>
        <p:spPr>
          <a:xfrm>
            <a:off x="1905000" y="3968750"/>
            <a:ext cx="3744875" cy="294531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5E5498-B1AE-4C24-AC5A-FB005F6B05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1" b="6347"/>
          <a:stretch/>
        </p:blipFill>
        <p:spPr>
          <a:xfrm>
            <a:off x="6565075" y="2729743"/>
            <a:ext cx="8458200" cy="54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8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8600" y="3130550"/>
            <a:ext cx="994778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</a:t>
            </a:r>
            <a:endParaRPr lang="ru-RU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Picture 2" descr="C:\Documents and Settings\1\Рабочий стол\РАБОЧИЕ ДОКУМЕНТЫ\Титул, эмбл.,визит.,заявление\ЭМБЛЕМА\ЭМБЛЕМА   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9750"/>
            <a:ext cx="1751621" cy="1758950"/>
          </a:xfrm>
          <a:prstGeom prst="rect">
            <a:avLst/>
          </a:prstGeom>
          <a:noFill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B1A93A-C871-4C7D-B320-504ACA29B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7185964"/>
            <a:ext cx="3962400" cy="157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387350"/>
            <a:ext cx="12192000" cy="1500717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ГБОУ НШ «Гармония» п.г.т. Безенчук</a:t>
            </a:r>
          </a:p>
        </p:txBody>
      </p:sp>
      <p:pic>
        <p:nvPicPr>
          <p:cNvPr id="1026" name="Picture 2" descr="C:\Documents and Settings\1\Рабочий стол\РАБОЧИЕ ДОКУМЕНТЫ\Титул, эмбл.,визит.,заявление\ЭМБЛЕМА\ЭМБЛЕМА   2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1751621" cy="175895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456710"/>
              </p:ext>
            </p:extLst>
          </p:nvPr>
        </p:nvGraphicFramePr>
        <p:xfrm>
          <a:off x="3200400" y="5670920"/>
          <a:ext cx="5791200" cy="2513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679">
                <a:tc grid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Общее число воспитанников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и обучающихся- 270 человек</a:t>
                      </a:r>
                    </a:p>
                    <a:p>
                      <a:pPr algn="ctr"/>
                      <a:endParaRPr lang="ru-RU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569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anose="02050604050505020204" pitchFamily="18" charset="0"/>
                        </a:rPr>
                        <a:t>Дошкольное образование</a:t>
                      </a:r>
                    </a:p>
                    <a:p>
                      <a:pPr algn="ctr"/>
                      <a:r>
                        <a:rPr lang="ru-RU" dirty="0">
                          <a:latin typeface="Bookman Old Style" panose="02050604050505020204" pitchFamily="18" charset="0"/>
                        </a:rPr>
                        <a:t>(7 групп)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Bookman Old Style" panose="02050604050505020204" pitchFamily="18" charset="0"/>
                        </a:rPr>
                        <a:t>Начальное </a:t>
                      </a:r>
                    </a:p>
                    <a:p>
                      <a:pPr algn="ctr"/>
                      <a:r>
                        <a:rPr lang="ru-RU" dirty="0">
                          <a:latin typeface="Bookman Old Style" panose="02050604050505020204" pitchFamily="18" charset="0"/>
                        </a:rPr>
                        <a:t>общее образование</a:t>
                      </a:r>
                    </a:p>
                    <a:p>
                      <a:pPr algn="ctr"/>
                      <a:r>
                        <a:rPr lang="ru-RU" dirty="0">
                          <a:latin typeface="Bookman Old Style" panose="02050604050505020204" pitchFamily="18" charset="0"/>
                        </a:rPr>
                        <a:t>(4 класса)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4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Bookman Old Style" panose="02050604050505020204" pitchFamily="18" charset="0"/>
                        </a:rPr>
                        <a:t>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Bookman Old Style" panose="02050604050505020204" pitchFamily="18" charset="0"/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7" name="Picture 3" descr="C:\Documents and Settings\1\Рабочий стол\Гармония-вход-1-604x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835150"/>
            <a:ext cx="8153400" cy="3644732"/>
          </a:xfrm>
          <a:prstGeom prst="rect">
            <a:avLst/>
          </a:prstGeom>
          <a:noFill/>
        </p:spPr>
      </p:pic>
      <p:pic>
        <p:nvPicPr>
          <p:cNvPr id="1028" name="Picture 4" descr="K:\День гос. флага лето 2019\IMG-63d4b647d2a84ae24e0cc7c5fa67638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4200" y="1835150"/>
            <a:ext cx="4648200" cy="619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1\Рабочий стол\!!!\!!!!++++\4 класс\IMG_20191215_145242_815.jpg"/>
          <p:cNvPicPr>
            <a:picLocks noChangeAspect="1" noChangeArrowheads="1"/>
          </p:cNvPicPr>
          <p:nvPr/>
        </p:nvPicPr>
        <p:blipFill>
          <a:blip r:embed="rId2" cstate="print"/>
          <a:srcRect b="10863"/>
          <a:stretch>
            <a:fillRect/>
          </a:stretch>
        </p:blipFill>
        <p:spPr bwMode="auto">
          <a:xfrm>
            <a:off x="2057400" y="370791"/>
            <a:ext cx="5181600" cy="4240134"/>
          </a:xfrm>
          <a:prstGeom prst="rect">
            <a:avLst/>
          </a:prstGeom>
          <a:noFill/>
        </p:spPr>
      </p:pic>
      <p:pic>
        <p:nvPicPr>
          <p:cNvPr id="3076" name="Picture 4" descr="C:\Documents and Settings\1\Рабочий стол\!!!\!!!!++++\4 класс\IMG-f8b73d761d4f360b45c3f0a31d11df98-V.jpg"/>
          <p:cNvPicPr>
            <a:picLocks noChangeAspect="1" noChangeArrowheads="1"/>
          </p:cNvPicPr>
          <p:nvPr/>
        </p:nvPicPr>
        <p:blipFill>
          <a:blip r:embed="rId3" cstate="print"/>
          <a:srcRect l="18488" t="26877" r="9107" b="3557"/>
          <a:stretch>
            <a:fillRect/>
          </a:stretch>
        </p:blipFill>
        <p:spPr bwMode="auto">
          <a:xfrm>
            <a:off x="2057400" y="4899709"/>
            <a:ext cx="5181600" cy="373380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CC633D-70B8-4024-8BD6-C5F176D7D6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1" b="4301"/>
          <a:stretch/>
        </p:blipFill>
        <p:spPr>
          <a:xfrm>
            <a:off x="8756075" y="420721"/>
            <a:ext cx="6629400" cy="40814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A6D718-AEDC-4092-A967-B3EFBE0488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8"/>
          <a:stretch/>
        </p:blipFill>
        <p:spPr>
          <a:xfrm>
            <a:off x="9071745" y="4671109"/>
            <a:ext cx="599806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7C3476-E44D-458B-A109-E8DBD40D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12039600" cy="90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58750"/>
            <a:ext cx="12268200" cy="945389"/>
          </a:xfrm>
        </p:spPr>
        <p:txBody>
          <a:bodyPr>
            <a:normAutofit/>
          </a:bodyPr>
          <a:lstStyle/>
          <a:p>
            <a:r>
              <a:rPr lang="ru-RU" altLang="ru-RU" sz="40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rlito"/>
              </a:rPr>
              <a:t>Федеральные рабочие программы воспитания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4121150"/>
            <a:ext cx="10363200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A5C8E79-2C91-4F87-A2C4-A91E327D8033}"/>
              </a:ext>
            </a:extLst>
          </p:cNvPr>
          <p:cNvSpPr txBox="1">
            <a:spLocks/>
          </p:cNvSpPr>
          <p:nvPr/>
        </p:nvSpPr>
        <p:spPr>
          <a:xfrm>
            <a:off x="1905000" y="844550"/>
            <a:ext cx="6096000" cy="7741411"/>
          </a:xfrm>
          <a:prstGeom prst="rect">
            <a:avLst/>
          </a:prstGeom>
        </p:spPr>
        <p:txBody>
          <a:bodyPr lIns="142884" tIns="71442" rIns="142884" bIns="71442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7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rlito"/>
              </a:rPr>
              <a:t>любовь к Родине,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rlito"/>
              </a:rPr>
              <a:t>уважение к старшим,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rlito"/>
              </a:rPr>
              <a:t>милосердие,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rlito"/>
              </a:rPr>
              <a:t>доброта,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rlito"/>
              </a:rPr>
              <a:t>чувство гордости за свою страну,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rlito"/>
              </a:rPr>
              <a:t>уважение к ее истории и культуре,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  <a:ea typeface="Carlito"/>
              </a:rPr>
              <a:t>формирование гражданской позиции у детей,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Bookman Old Style" panose="02050604050505020204" pitchFamily="18" charset="0"/>
              </a:rPr>
              <a:t>готовность к участию в жизни общества.</a:t>
            </a:r>
            <a:endParaRPr lang="ru-RU" sz="4800" dirty="0">
              <a:solidFill>
                <a:schemeClr val="accent1">
                  <a:lumMod val="75000"/>
                </a:schemeClr>
              </a:solidFill>
              <a:effectLst/>
              <a:latin typeface="Bookman Old Style" panose="020506040505050202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ECE935-A124-4694-AA9F-E9A66803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34240"/>
            <a:ext cx="4422326" cy="62547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4EA30ED-366B-40C5-A64C-D1739BC7F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1206243"/>
            <a:ext cx="4343400" cy="614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7000" y="244836"/>
            <a:ext cx="12151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altLang="ru-RU" sz="360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Bookman Old Style" panose="02050604050505020204" pitchFamily="18" charset="0"/>
                <a:ea typeface="Carlito"/>
              </a:rPr>
              <a:t>Федеральный календарь образовательных событий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29698" name="Picture 2" descr="C:\Documents and Settings\1\Рабочий стол\!!!\!!!!++++\1 класс\IMG-9e290a71713df518b24aeaf556c01f3f-V.jpg"/>
          <p:cNvPicPr>
            <a:picLocks noChangeAspect="1" noChangeArrowheads="1"/>
          </p:cNvPicPr>
          <p:nvPr/>
        </p:nvPicPr>
        <p:blipFill>
          <a:blip r:embed="rId2" cstate="print"/>
          <a:srcRect t="4279" r="15625"/>
          <a:stretch>
            <a:fillRect/>
          </a:stretch>
        </p:blipFill>
        <p:spPr bwMode="auto">
          <a:xfrm>
            <a:off x="7525478" y="1719261"/>
            <a:ext cx="4343399" cy="3598713"/>
          </a:xfrm>
          <a:prstGeom prst="rect">
            <a:avLst/>
          </a:prstGeom>
          <a:noFill/>
        </p:spPr>
      </p:pic>
      <p:pic>
        <p:nvPicPr>
          <p:cNvPr id="2050" name="Picture 2" descr="K:\дс Гармония НАУРАША\DSC_9087.JPG"/>
          <p:cNvPicPr>
            <a:picLocks noChangeAspect="1" noChangeArrowheads="1"/>
          </p:cNvPicPr>
          <p:nvPr/>
        </p:nvPicPr>
        <p:blipFill>
          <a:blip r:embed="rId3" cstate="print"/>
          <a:srcRect l="9976" t="10807" r="5230"/>
          <a:stretch>
            <a:fillRect/>
          </a:stretch>
        </p:blipFill>
        <p:spPr bwMode="auto">
          <a:xfrm>
            <a:off x="7525478" y="5416550"/>
            <a:ext cx="4343398" cy="304582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D051F6-9617-4C1C-BC84-582C37BE38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26327"/>
            <a:ext cx="5186129" cy="7335041"/>
          </a:xfrm>
          <a:prstGeom prst="rect">
            <a:avLst/>
          </a:prstGeom>
        </p:spPr>
      </p:pic>
      <p:pic>
        <p:nvPicPr>
          <p:cNvPr id="12" name="Picture 3" descr="C:\Documents and Settings\1\Рабочий стол\!!!\!!!!++++\1 класс\IMG-0ea87429bbf8ef77b6593379438731f4-V.jpg">
            <a:extLst>
              <a:ext uri="{FF2B5EF4-FFF2-40B4-BE49-F238E27FC236}">
                <a16:creationId xmlns:a16="http://schemas.microsoft.com/office/drawing/2014/main" id="{5B42F99F-065E-4101-8E2C-4E0787585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t="18702" b="22264"/>
          <a:stretch/>
        </p:blipFill>
        <p:spPr bwMode="auto">
          <a:xfrm>
            <a:off x="12268200" y="2978150"/>
            <a:ext cx="3429000" cy="4498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71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6227" y="240428"/>
            <a:ext cx="135761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Тема регионального инновационного проекта:</a:t>
            </a:r>
          </a:p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«Преемственность дошкольного и начального общего образования </a:t>
            </a:r>
          </a:p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в реализации патриотического проекта «Я – гражданин России»»</a:t>
            </a:r>
            <a:endParaRPr lang="ru-RU" altLang="ru-RU" sz="3200" b="1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sp>
        <p:nvSpPr>
          <p:cNvPr id="11266" name="AutoShape 2" descr="https://xn--80afqpcdgo3e0d.xn--p1ai/wp-content/gallery/d0bfd180d0bed184d0bed180d0b8d0b5d0bdd182d0b0d186d0b8d18f-20-11-2020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FDE022-E243-46A4-BEEE-64EC3B03D833}"/>
              </a:ext>
            </a:extLst>
          </p:cNvPr>
          <p:cNvSpPr/>
          <p:nvPr/>
        </p:nvSpPr>
        <p:spPr>
          <a:xfrm>
            <a:off x="2514599" y="2122129"/>
            <a:ext cx="12143337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32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Цель: </a:t>
            </a:r>
            <a:r>
              <a:rPr lang="ru-RU" altLang="ru-RU" sz="32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создание условий для преемственности в работе по формированию у детей старшего дошкольного и младшего школьного возраста гражданственности, патриотизма, активной жизненной позиции для успешной их социализации посредством вовлечения обучающихся, педагогов, </a:t>
            </a:r>
            <a:r>
              <a:rPr lang="ru-RU" altLang="ru-RU" sz="3200" kern="0" dirty="0" smtClean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родителей </a:t>
            </a:r>
            <a:r>
              <a:rPr lang="ru-RU" altLang="ru-RU" sz="32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в активную деятельность по патриотическому воспитанию.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B1A93A-C871-4C7D-B320-504ACA29B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7185964"/>
            <a:ext cx="3962400" cy="1577908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F092462-02FE-4E25-AEB1-9B714A70C8FF}"/>
              </a:ext>
            </a:extLst>
          </p:cNvPr>
          <p:cNvSpPr/>
          <p:nvPr/>
        </p:nvSpPr>
        <p:spPr>
          <a:xfrm>
            <a:off x="2514599" y="5881588"/>
            <a:ext cx="1214333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32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Сроки реализации: </a:t>
            </a:r>
          </a:p>
          <a:p>
            <a:pPr algn="just"/>
            <a:r>
              <a:rPr lang="ru-RU" altLang="ru-RU" sz="32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2024 – 2027 год</a:t>
            </a:r>
          </a:p>
        </p:txBody>
      </p:sp>
    </p:spTree>
    <p:extLst>
      <p:ext uri="{BB962C8B-B14F-4D97-AF65-F5344CB8AC3E}">
        <p14:creationId xmlns:p14="http://schemas.microsoft.com/office/powerpoint/2010/main" val="40935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6227" y="240428"/>
            <a:ext cx="135761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Тема регионального инновационного проекта:</a:t>
            </a:r>
          </a:p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«Преемственность дошкольного и начального общего образования </a:t>
            </a:r>
          </a:p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в реализации патриотического проекта «Я – гражданин России»»</a:t>
            </a:r>
            <a:endParaRPr lang="ru-RU" altLang="ru-RU" sz="3200" b="1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sp>
        <p:nvSpPr>
          <p:cNvPr id="11266" name="AutoShape 2" descr="https://xn--80afqpcdgo3e0d.xn--p1ai/wp-content/gallery/d0bfd180d0bed184d0bed180d0b8d0b5d0bdd182d0b0d186d0b8d18f-20-11-2020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FDE022-E243-46A4-BEEE-64EC3B03D833}"/>
              </a:ext>
            </a:extLst>
          </p:cNvPr>
          <p:cNvSpPr/>
          <p:nvPr/>
        </p:nvSpPr>
        <p:spPr>
          <a:xfrm>
            <a:off x="2514599" y="2122129"/>
            <a:ext cx="12143337" cy="40318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32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Актуальность: </a:t>
            </a:r>
            <a:r>
              <a:rPr lang="ru-RU" altLang="ru-RU" sz="28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только на основе возвышающихся чувств патриотизма и национальных святынь укрепляется любовь к родине, появляется чувство ответственности за ее могущество, честь и независимость, сохранение материальных и духовных ценностей общества, развивается достоинство личности.   Сегодня, когда на государственном уровне гражданско-патриотическое воспитание выделено в качестве приоритетного направления, наш проект, который направлен на сохранение преемственности поколений и формирование патриотизма.</a:t>
            </a:r>
            <a:endParaRPr lang="ru-RU" altLang="ru-RU" sz="32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46E300-EA97-4361-9608-F5837AD05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831" y="6304857"/>
            <a:ext cx="4049164" cy="269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3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6227" y="240428"/>
            <a:ext cx="13576152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Тема регионального инновационного проекта:</a:t>
            </a:r>
          </a:p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«Преемственность дошкольного и начального общего образования </a:t>
            </a:r>
          </a:p>
          <a:p>
            <a:pPr algn="ctr"/>
            <a:r>
              <a:rPr lang="ru-RU" altLang="ru-RU" sz="28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в реализации патриотического проекта «Я – гражданин России»»</a:t>
            </a:r>
            <a:endParaRPr lang="ru-RU" altLang="ru-RU" sz="3200" b="1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sp>
        <p:nvSpPr>
          <p:cNvPr id="11266" name="AutoShape 2" descr="https://xn--80afqpcdgo3e0d.xn--p1ai/wp-content/gallery/d0bfd180d0bed184d0bed180d0b8d0b5d0bdd182d0b0d186d0b8d18f-20-11-2020/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CFDE022-E243-46A4-BEEE-64EC3B03D833}"/>
              </a:ext>
            </a:extLst>
          </p:cNvPr>
          <p:cNvSpPr/>
          <p:nvPr/>
        </p:nvSpPr>
        <p:spPr>
          <a:xfrm>
            <a:off x="2819399" y="2122129"/>
            <a:ext cx="5181601" cy="39241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Проблемные аспекты реализации: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 </a:t>
            </a:r>
            <a:r>
              <a:rPr lang="ru-RU" altLang="ru-RU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Неподготовленность педагогов к масштабам инновационной деятельности.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Сопротивляемость  некоторых членов педагогического коллектива работать в новом режиме.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Необходимость методического сопровождения проекта.</a:t>
            </a:r>
            <a:endParaRPr lang="ru-RU" altLang="ru-RU" sz="20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BBA354-E5A5-4406-ADA1-CCEB4B639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8800" y="6385956"/>
            <a:ext cx="3733800" cy="261834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EF9031E-CE58-47E0-A6DA-3E24955B702A}"/>
              </a:ext>
            </a:extLst>
          </p:cNvPr>
          <p:cNvSpPr/>
          <p:nvPr/>
        </p:nvSpPr>
        <p:spPr>
          <a:xfrm>
            <a:off x="9525000" y="2122129"/>
            <a:ext cx="5181601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ru-RU" sz="2000" b="1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Пути решения: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Обучение и повышение квалификации педагогов.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0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Организация наставничества среди педагогов.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0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Менторская поддержка.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altLang="ru-RU" sz="2000" kern="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  <a:ea typeface="Carlito"/>
              </a:rPr>
              <a:t>Поддержка инициативы.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altLang="ru-RU" sz="11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altLang="ru-RU" sz="2000" kern="0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  <a:ea typeface="Carlito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5BFB87-3E4E-49F7-A47B-77E06CB944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77600" y="5898080"/>
            <a:ext cx="4190998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5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465</Words>
  <Application>Microsoft Office PowerPoint</Application>
  <PresentationFormat>Произвольный</PresentationFormat>
  <Paragraphs>76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Bookman Old Style</vt:lpstr>
      <vt:lpstr>Calibri</vt:lpstr>
      <vt:lpstr>Carlito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ГБОУ НШ «Гармония» п.г.т. Безенчук</vt:lpstr>
      <vt:lpstr>Презентация PowerPoint</vt:lpstr>
      <vt:lpstr>Презентация PowerPoint</vt:lpstr>
      <vt:lpstr>Федеральные рабочие программы воспитания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Nadia</cp:lastModifiedBy>
  <cp:revision>53</cp:revision>
  <dcterms:created xsi:type="dcterms:W3CDTF">2020-12-02T10:09:33Z</dcterms:created>
  <dcterms:modified xsi:type="dcterms:W3CDTF">2024-12-02T10:56:49Z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2020-12-02T00:00:00Z</vt:filetime>
  </property>
</Properties>
</file>